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Montserrat SemiBold"/>
      <p:regular r:id="rId99"/>
      <p:bold r:id="rId100"/>
      <p:italic r:id="rId101"/>
      <p:boldItalic r:id="rId102"/>
    </p:embeddedFont>
    <p:embeddedFont>
      <p:font typeface="Roboto"/>
      <p:regular r:id="rId103"/>
      <p:bold r:id="rId104"/>
      <p:italic r:id="rId105"/>
      <p:boldItalic r:id="rId106"/>
    </p:embeddedFont>
    <p:embeddedFont>
      <p:font typeface="Playfair Display"/>
      <p:regular r:id="rId107"/>
      <p:bold r:id="rId108"/>
      <p:italic r:id="rId109"/>
      <p:boldItalic r:id="rId110"/>
    </p:embeddedFont>
    <p:embeddedFont>
      <p:font typeface="Lobster"/>
      <p:regular r:id="rId111"/>
    </p:embeddedFont>
    <p:embeddedFont>
      <p:font typeface="Amatic SC"/>
      <p:regular r:id="rId112"/>
      <p:bold r:id="rId113"/>
    </p:embeddedFont>
    <p:embeddedFont>
      <p:font typeface="Montserrat"/>
      <p:regular r:id="rId114"/>
      <p:bold r:id="rId115"/>
      <p:italic r:id="rId116"/>
      <p:boldItalic r:id="rId117"/>
    </p:embeddedFont>
    <p:embeddedFont>
      <p:font typeface="Spectral"/>
      <p:regular r:id="rId118"/>
      <p:bold r:id="rId119"/>
      <p:italic r:id="rId120"/>
      <p:boldItalic r:id="rId121"/>
    </p:embeddedFont>
    <p:embeddedFont>
      <p:font typeface="Helvetica Neue"/>
      <p:regular r:id="rId122"/>
      <p:bold r:id="rId123"/>
      <p:italic r:id="rId124"/>
      <p:boldItalic r:id="rId125"/>
    </p:embeddedFont>
    <p:embeddedFont>
      <p:font typeface="Oswald"/>
      <p:regular r:id="rId126"/>
      <p:bold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PlayfairDisplay-regular.fntdata"/><Relationship Id="rId106" Type="http://schemas.openxmlformats.org/officeDocument/2006/relationships/font" Target="fonts/Roboto-boldItalic.fntdata"/><Relationship Id="rId105" Type="http://schemas.openxmlformats.org/officeDocument/2006/relationships/font" Target="fonts/Roboto-italic.fntdata"/><Relationship Id="rId104" Type="http://schemas.openxmlformats.org/officeDocument/2006/relationships/font" Target="fonts/Roboto-bold.fntdata"/><Relationship Id="rId109" Type="http://schemas.openxmlformats.org/officeDocument/2006/relationships/font" Target="fonts/PlayfairDisplay-italic.fntdata"/><Relationship Id="rId108" Type="http://schemas.openxmlformats.org/officeDocument/2006/relationships/font" Target="fonts/PlayfairDisplay-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regular.fntdata"/><Relationship Id="rId102" Type="http://schemas.openxmlformats.org/officeDocument/2006/relationships/font" Target="fonts/MontserratSemiBold-boldItalic.fntdata"/><Relationship Id="rId101" Type="http://schemas.openxmlformats.org/officeDocument/2006/relationships/font" Target="fonts/MontserratSemiBold-italic.fntdata"/><Relationship Id="rId100" Type="http://schemas.openxmlformats.org/officeDocument/2006/relationships/font" Target="fonts/MontserratSemiBol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7" Type="http://schemas.openxmlformats.org/officeDocument/2006/relationships/font" Target="fonts/Oswald-bold.fntdata"/><Relationship Id="rId126" Type="http://schemas.openxmlformats.org/officeDocument/2006/relationships/font" Target="fonts/Oswald-regular.fntdata"/><Relationship Id="rId26" Type="http://schemas.openxmlformats.org/officeDocument/2006/relationships/slide" Target="slides/slide21.xml"/><Relationship Id="rId121" Type="http://schemas.openxmlformats.org/officeDocument/2006/relationships/font" Target="fonts/Spectral-boldItalic.fntdata"/><Relationship Id="rId25" Type="http://schemas.openxmlformats.org/officeDocument/2006/relationships/slide" Target="slides/slide20.xml"/><Relationship Id="rId120" Type="http://schemas.openxmlformats.org/officeDocument/2006/relationships/font" Target="fonts/Spectral-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HelveticaNeue-boldItalic.fntdata"/><Relationship Id="rId29" Type="http://schemas.openxmlformats.org/officeDocument/2006/relationships/slide" Target="slides/slide24.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MontserratSemiBold-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Spectral-regular.fntdata"/><Relationship Id="rId117" Type="http://schemas.openxmlformats.org/officeDocument/2006/relationships/font" Target="fonts/Montserrat-boldItalic.fntdata"/><Relationship Id="rId116" Type="http://schemas.openxmlformats.org/officeDocument/2006/relationships/font" Target="fonts/Montserrat-italic.fntdata"/><Relationship Id="rId115" Type="http://schemas.openxmlformats.org/officeDocument/2006/relationships/font" Target="fonts/Montserrat-bold.fntdata"/><Relationship Id="rId119" Type="http://schemas.openxmlformats.org/officeDocument/2006/relationships/font" Target="fonts/Spectral-bold.fntdata"/><Relationship Id="rId15" Type="http://schemas.openxmlformats.org/officeDocument/2006/relationships/slide" Target="slides/slide10.xml"/><Relationship Id="rId110" Type="http://schemas.openxmlformats.org/officeDocument/2006/relationships/font" Target="fonts/PlayfairDisplay-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Montserrat-regular.fntdata"/><Relationship Id="rId18" Type="http://schemas.openxmlformats.org/officeDocument/2006/relationships/slide" Target="slides/slide13.xml"/><Relationship Id="rId113" Type="http://schemas.openxmlformats.org/officeDocument/2006/relationships/font" Target="fonts/AmaticSC-bold.fntdata"/><Relationship Id="rId112" Type="http://schemas.openxmlformats.org/officeDocument/2006/relationships/font" Target="fonts/AmaticSC-regular.fntdata"/><Relationship Id="rId111" Type="http://schemas.openxmlformats.org/officeDocument/2006/relationships/font" Target="fonts/Lobster-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c3ea5f5ce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c3ea5f5ce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094c7c636_0_4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094c7c636_0_4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48bda888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48bda88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3ea5f5ce1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3ea5f5ce1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3ea5f5ce1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3ea5f5ce1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3ea5f5ce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3ea5f5ce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3ea5f5ce1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3ea5f5ce1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3ea5f5ce1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3ea5f5ce1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3ea5f59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3ea5f59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307ed3b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307ed3b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4c99c6e7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4c99c6e7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2178cd0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2178cd0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307ed3b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307ed3b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307ed3b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307ed3bf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358"/>
              <a:buFont typeface="Arial"/>
              <a:buNone/>
            </a:pPr>
            <a:r>
              <a:rPr lang="en"/>
              <a:t>It's a very hot star with an effective temperature of about 10,000 Kelvin. Now we can say that it's brightest at short wavelengths. </a:t>
            </a:r>
            <a:endParaRPr/>
          </a:p>
          <a:p>
            <a:pPr indent="0" lvl="0" marL="0" rtl="0" algn="l">
              <a:spcBef>
                <a:spcPts val="1100"/>
              </a:spcBef>
              <a:spcAft>
                <a:spcPts val="0"/>
              </a:spcAft>
              <a:buNone/>
            </a:pPr>
            <a:r>
              <a:t/>
            </a:r>
            <a:endParaRPr sz="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4c99c6e7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4c99c6e7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4c99c6e7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4c99c6e7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4c99c6e7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4c99c6e7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spcBef>
                <a:spcPts val="11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4c99c6e7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4c99c6e7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 sz="1200">
                <a:latin typeface="Montserrat"/>
                <a:ea typeface="Montserrat"/>
                <a:cs typeface="Montserrat"/>
                <a:sym typeface="Montserrat"/>
              </a:rPr>
              <a:t>This is obviously a huge problem.</a:t>
            </a:r>
            <a:endParaRPr sz="1200">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48bda8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48bda8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4abc840e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4abc840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4c99c6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4c99c6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4abc840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4abc840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2178cd0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2178cd0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4c99c6e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4c99c6e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4abc840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4abc840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4abc840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4abc840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4abc840e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4abc840e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900">
                <a:solidFill>
                  <a:schemeClr val="dk1"/>
                </a:solidFill>
              </a:rPr>
              <a:t>We're going to use one of the newest techniques in astronomy to automatically implement one of the oldest classification schemes. We'll start out using a decision tree algorithm, but then explore some of the limitations of decision trees. And see if we can improve our classification results using a more sophisticated approach, ensemble learning with a random forest classifier.</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4c99c6e7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4c99c6e7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4c99c6e7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4c99c6e7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4c99c6e7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4c99c6e7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4c99c6e7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4c99c6e7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4c99c6e7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4c99c6e7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4c99c6e7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4c99c6e7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2178cd0c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2178cd0c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4c99c6e7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4c99c6e7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2178cd0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2178cd0c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518943c2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518943c2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2178cd0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2178cd0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518943c2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518943c2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2178cd0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2178cd0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2178cd0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2178cd0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4c99c6e76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c4c99c6e76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4c99c6e7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c4c99c6e7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f7d73fe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f7d73fe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3ea5f5ce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3ea5f5ce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TO 10 20 TO 25 40 TO 41 YESS Then i will do 7 and 10? Ok wait wait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f7d73fe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f7d73fe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d130c7b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d130c7b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0c3a438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0c3a438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d0c3a4384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d0c3a4384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0c3a4384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0c3a4384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f7d73fe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f7d73fe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d8eaaed5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d8eaaed5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d87fbc67d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d87fbc67d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d87fbc67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d87fbc67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d8eaaed5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d8eaaed5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2178cd0c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2178cd0c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dc22222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dc22222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215ef4c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d215ef4c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215ef4ce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d215ef4c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cf7d73fe1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cf7d73fe1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d8eaaed5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cd8eaaed5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d28475133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d28475133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d87fbc6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d87fbc6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d87fbc67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cd87fbc67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d87fbc67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cd87fbc67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d87fbc67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d87fbc67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3ea5f5ce1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3ea5f5ce1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9900FF"/>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cd87fbc67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cd87fbc67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cd87fbc67d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cd87fbc67d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d87fbc67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cd87fbc67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d0c3a438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d0c3a438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d0c3a438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d0c3a438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0c3a4381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d0c3a4381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d0c3a438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d0c3a438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d28475133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d28475133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d0b97d2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d0b97d2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d0b97d247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d0b97d24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518943c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518943c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d0b97d24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d0b97d24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0b97d247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d0b97d247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d0b97d24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d0b97d24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d0b97d247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d0b97d247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f7d73fe1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f7d73fe1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d16dfc3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d16dfc3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d16dfc39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d16dfc39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d6d69fcf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d6d69fcf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looks cool</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d16dfc39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d16dfc39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d16dfc39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d16dfc39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2178cd0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2178cd0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d16dfc397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d16dfc397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7adcb4b7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7adcb4b7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c48bda88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c48bda88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c518943c2a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c518943c2a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2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4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7.jpg"/><Relationship Id="rId4" Type="http://schemas.openxmlformats.org/officeDocument/2006/relationships/image" Target="../media/image1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jp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16.png"/><Relationship Id="rId4" Type="http://schemas.openxmlformats.org/officeDocument/2006/relationships/image" Target="../media/image42.png"/><Relationship Id="rId5"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19.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3.jpg"/><Relationship Id="rId4" Type="http://schemas.openxmlformats.org/officeDocument/2006/relationships/image" Target="../media/image86.jpg"/><Relationship Id="rId5" Type="http://schemas.openxmlformats.org/officeDocument/2006/relationships/image" Target="../media/image117.jpg"/><Relationship Id="rId6" Type="http://schemas.openxmlformats.org/officeDocument/2006/relationships/image" Target="../media/image4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5.png"/><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0.gif"/><Relationship Id="rId4" Type="http://schemas.openxmlformats.org/officeDocument/2006/relationships/image" Target="../media/image5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2.gif"/><Relationship Id="rId4" Type="http://schemas.openxmlformats.org/officeDocument/2006/relationships/image" Target="../media/image59.jpg"/><Relationship Id="rId5" Type="http://schemas.openxmlformats.org/officeDocument/2006/relationships/image" Target="../media/image5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4.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8.jp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2.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1.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69.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84.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76.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85.png"/><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77.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1.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94.png"/><Relationship Id="rId4" Type="http://schemas.openxmlformats.org/officeDocument/2006/relationships/image" Target="../media/image114.png"/><Relationship Id="rId5" Type="http://schemas.openxmlformats.org/officeDocument/2006/relationships/image" Target="../media/image9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11.png"/><Relationship Id="rId4" Type="http://schemas.openxmlformats.org/officeDocument/2006/relationships/image" Target="../media/image99.png"/><Relationship Id="rId5"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10.png"/><Relationship Id="rId4" Type="http://schemas.openxmlformats.org/officeDocument/2006/relationships/image" Target="../media/image104.png"/><Relationship Id="rId5" Type="http://schemas.openxmlformats.org/officeDocument/2006/relationships/image" Target="../media/image9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97.png"/><Relationship Id="rId4" Type="http://schemas.openxmlformats.org/officeDocument/2006/relationships/image" Target="../media/image112.png"/><Relationship Id="rId5" Type="http://schemas.openxmlformats.org/officeDocument/2006/relationships/image" Target="../media/image10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08.png"/><Relationship Id="rId4" Type="http://schemas.openxmlformats.org/officeDocument/2006/relationships/image" Target="../media/image113.png"/><Relationship Id="rId5"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8.jpg"/><Relationship Id="rId4" Type="http://schemas.openxmlformats.org/officeDocument/2006/relationships/hyperlink" Target="https://drive.google.com/file/d/1hzX_SXKuPyRsTQzvAc02qz88CUnrsThc/view?usp=sharing" TargetMode="External"/><Relationship Id="rId5" Type="http://schemas.openxmlformats.org/officeDocument/2006/relationships/hyperlink" Target="https://drive.google.com/file/d/1V8Uy0vTz4mosMQRokg8r5hhJheux-GSt/view?usp=sharing" TargetMode="External"/><Relationship Id="rId6" Type="http://schemas.openxmlformats.org/officeDocument/2006/relationships/hyperlink" Target="https://drive.google.com/file/d/1SR-AE3O5QSU4Sk-6y3-EIj4-kPE3Pba1/view?usp=sharing" TargetMode="External"/><Relationship Id="rId7" Type="http://schemas.openxmlformats.org/officeDocument/2006/relationships/image" Target="../media/image100.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18.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06.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1" Type="http://schemas.openxmlformats.org/officeDocument/2006/relationships/hyperlink" Target="https://www.academia.edu/43454704/Predicting_Redshifts_and_Morphology_of_Galaxies_with_Flux_Magnitudes" TargetMode="External"/><Relationship Id="rId10" Type="http://schemas.openxmlformats.org/officeDocument/2006/relationships/hyperlink" Target="https://www.zooniverse.org/projects/zookeeper/galaxy-zoo/classify" TargetMode="External"/><Relationship Id="rId13" Type="http://schemas.openxmlformats.org/officeDocument/2006/relationships/hyperlink" Target="https://www.researchgate.net/publication/271325246_Photometric_redshift_estimation_based_on_data_mining_with_PhotoRApToR" TargetMode="External"/><Relationship Id="rId12" Type="http://schemas.openxmlformats.org/officeDocument/2006/relationships/hyperlink" Target="https://www.researchgate.net/publication/266319771_Estimating_Spectroscopic_Redshifts_by_Using_k_Nearest_Neighbors_Regression_I_Description_of_Method_and_Analysis" TargetMode="External"/><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ogrisel.github.io/scikit-learn.org/sklearn-tutorial/tutorial/astronomy/regression.html" TargetMode="External"/><Relationship Id="rId4" Type="http://schemas.openxmlformats.org/officeDocument/2006/relationships/hyperlink" Target="https://byjus.com/physics/hubbles-law/" TargetMode="External"/><Relationship Id="rId9" Type="http://schemas.openxmlformats.org/officeDocument/2006/relationships/hyperlink" Target="https://www.omnicalculator.com/physics/redshift" TargetMode="External"/><Relationship Id="rId14" Type="http://schemas.openxmlformats.org/officeDocument/2006/relationships/hyperlink" Target="https://www.researchgate.net/publication/2236709_Estimating_photometric_redshifts_with_artificial_neural_networks" TargetMode="External"/><Relationship Id="rId5" Type="http://schemas.openxmlformats.org/officeDocument/2006/relationships/hyperlink" Target="https://hubblesite.org/science/galaxies" TargetMode="External"/><Relationship Id="rId6" Type="http://schemas.openxmlformats.org/officeDocument/2006/relationships/hyperlink" Target="https://www.dataschool.io/simple-guide-to-confusion-matrix-terminology/" TargetMode="External"/><Relationship Id="rId7" Type="http://schemas.openxmlformats.org/officeDocument/2006/relationships/hyperlink" Target="https://www.machinecurve.com/index.php/2020/05/05/how-to-create-a-confusion-matrix-with-scikit-learn/" TargetMode="External"/><Relationship Id="rId8" Type="http://schemas.openxmlformats.org/officeDocument/2006/relationships/hyperlink" Target="https://iopscience.iop.org/article/10.1088/0004-637X/702/2/1502"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0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14"/>
          <p:cNvPicPr preferRelativeResize="0"/>
          <p:nvPr/>
        </p:nvPicPr>
        <p:blipFill>
          <a:blip r:embed="rId3">
            <a:alphaModFix/>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nvSpPr>
        <p:spPr>
          <a:xfrm>
            <a:off x="136350" y="3891675"/>
            <a:ext cx="5255100" cy="1123500"/>
          </a:xfrm>
          <a:prstGeom prst="rect">
            <a:avLst/>
          </a:prstGeom>
          <a:noFill/>
          <a:ln cap="sq" cmpd="sng" w="28575">
            <a:solidFill>
              <a:srgbClr val="64A0D6"/>
            </a:solidFill>
            <a:prstDash val="solid"/>
            <a:round/>
            <a:headEnd len="sm" w="sm" type="none"/>
            <a:tailEnd len="sm" w="sm" type="none"/>
          </a:ln>
          <a:effectLst>
            <a:outerShdw blurRad="242888" rotWithShape="0" algn="bl" dir="720000" dist="95250">
              <a:srgbClr val="FF76FB">
                <a:alpha val="97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6100">
                <a:solidFill>
                  <a:srgbClr val="FFD7AD"/>
                </a:solidFill>
                <a:latin typeface="Trebuchet MS"/>
                <a:ea typeface="Trebuchet MS"/>
                <a:cs typeface="Trebuchet MS"/>
                <a:sym typeface="Trebuchet MS"/>
              </a:rPr>
              <a:t>ASTROVISION</a:t>
            </a:r>
            <a:endParaRPr b="1" sz="6100">
              <a:solidFill>
                <a:srgbClr val="FFD7AD"/>
              </a:solidFill>
              <a:latin typeface="Trebuchet MS"/>
              <a:ea typeface="Trebuchet MS"/>
              <a:cs typeface="Trebuchet MS"/>
              <a:sym typeface="Trebuchet MS"/>
            </a:endParaRPr>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2068950"/>
            <a:ext cx="8520600" cy="1005600"/>
          </a:xfrm>
          <a:prstGeom prst="rect">
            <a:avLst/>
          </a:prstGeom>
          <a:gradFill>
            <a:gsLst>
              <a:gs pos="0">
                <a:srgbClr val="FFF6DB"/>
              </a:gs>
              <a:gs pos="100000">
                <a:srgbClr val="FAD25C"/>
              </a:gs>
            </a:gsLst>
            <a:path path="circle">
              <a:fillToRect b="50%" l="50%" r="50%" t="50%"/>
            </a:path>
            <a:tileRect/>
          </a:gra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990000"/>
                </a:solidFill>
                <a:latin typeface="Spectral"/>
                <a:ea typeface="Spectral"/>
                <a:cs typeface="Spectral"/>
                <a:sym typeface="Spectral"/>
              </a:rPr>
              <a:t>Calculating </a:t>
            </a:r>
            <a:r>
              <a:rPr b="1" lang="en" sz="6000">
                <a:solidFill>
                  <a:srgbClr val="990000"/>
                </a:solidFill>
                <a:latin typeface="Spectral"/>
                <a:ea typeface="Spectral"/>
                <a:cs typeface="Spectral"/>
                <a:sym typeface="Spectral"/>
              </a:rPr>
              <a:t>Redshifts</a:t>
            </a:r>
            <a:endParaRPr b="1" sz="6000">
              <a:solidFill>
                <a:srgbClr val="990000"/>
              </a:solidFill>
              <a:latin typeface="Spectral"/>
              <a:ea typeface="Spectral"/>
              <a:cs typeface="Spectral"/>
              <a:sym typeface="Spectral"/>
            </a:endParaRPr>
          </a:p>
        </p:txBody>
      </p:sp>
      <p:sp>
        <p:nvSpPr>
          <p:cNvPr id="129" name="Google Shape;12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3" name="Shape 133"/>
        <p:cNvGrpSpPr/>
        <p:nvPr/>
      </p:nvGrpSpPr>
      <p:grpSpPr>
        <a:xfrm>
          <a:off x="0" y="0"/>
          <a:ext cx="0" cy="0"/>
          <a:chOff x="0" y="0"/>
          <a:chExt cx="0" cy="0"/>
        </a:xfrm>
      </p:grpSpPr>
      <p:sp>
        <p:nvSpPr>
          <p:cNvPr id="134" name="Google Shape;134;p24"/>
          <p:cNvSpPr txBox="1"/>
          <p:nvPr>
            <p:ph idx="1" type="body"/>
          </p:nvPr>
        </p:nvSpPr>
        <p:spPr>
          <a:xfrm>
            <a:off x="210700" y="152400"/>
            <a:ext cx="8720700" cy="3875700"/>
          </a:xfrm>
          <a:prstGeom prst="rect">
            <a:avLst/>
          </a:prstGeom>
          <a:noFill/>
        </p:spPr>
        <p:txBody>
          <a:bodyPr anchorCtr="0" anchor="t" bIns="91425" lIns="91425" spcFirstLastPara="1" rIns="91425" wrap="square" tIns="91425">
            <a:noAutofit/>
          </a:bodyPr>
          <a:lstStyle/>
          <a:p>
            <a:pPr indent="0" lvl="0" marL="0" rtl="0" algn="l">
              <a:lnSpc>
                <a:spcPct val="130000"/>
              </a:lnSpc>
              <a:spcBef>
                <a:spcPts val="1100"/>
              </a:spcBef>
              <a:spcAft>
                <a:spcPts val="0"/>
              </a:spcAft>
              <a:buNone/>
            </a:pPr>
            <a:r>
              <a:rPr lang="en" sz="1500">
                <a:solidFill>
                  <a:srgbClr val="FFFFFF"/>
                </a:solidFill>
                <a:latin typeface="Montserrat"/>
                <a:ea typeface="Montserrat"/>
                <a:cs typeface="Montserrat"/>
                <a:sym typeface="Montserrat"/>
              </a:rPr>
              <a:t>In the current standard cosmological model, the universe began nearly 14 billion years ago, in an explosive event commonly known as the Big Bang. Since then, the very fabric of space has been expanding, so that distant galaxies appear to be moving away from us at very fast speeds. </a:t>
            </a:r>
            <a:r>
              <a:rPr lang="en" sz="1500">
                <a:solidFill>
                  <a:srgbClr val="FFFF00"/>
                </a:solidFill>
                <a:latin typeface="Montserrat"/>
                <a:ea typeface="Montserrat"/>
                <a:cs typeface="Montserrat"/>
                <a:sym typeface="Montserrat"/>
              </a:rPr>
              <a:t>The uniformity of this expansion means that there is a relationship between the distance to a galaxy, and the speed with which it appears to be receding from us. This recession speed leads to a shift in the frequency of photons</a:t>
            </a:r>
            <a:r>
              <a:rPr lang="en" sz="1500">
                <a:solidFill>
                  <a:srgbClr val="FFFFFF"/>
                </a:solidFill>
                <a:latin typeface="Montserrat"/>
                <a:ea typeface="Montserrat"/>
                <a:cs typeface="Montserrat"/>
                <a:sym typeface="Montserrat"/>
              </a:rPr>
              <a:t>, very similar to the audio doppler shift that can be heard when a car blaring its horn passes by. If a galaxy were moving toward us, its light would be shifted to higher frequencies, or blue-shifted. </a:t>
            </a:r>
            <a:r>
              <a:rPr lang="en" sz="1500">
                <a:solidFill>
                  <a:srgbClr val="00FFFF"/>
                </a:solidFill>
                <a:latin typeface="Montserrat"/>
                <a:ea typeface="Montserrat"/>
                <a:cs typeface="Montserrat"/>
                <a:sym typeface="Montserrat"/>
              </a:rPr>
              <a:t>Because the universe is expanding away from us, distant galaxies appear to be red-shifted: their photons are shifted to lower frequencies.</a:t>
            </a:r>
            <a:endParaRPr sz="1500">
              <a:solidFill>
                <a:srgbClr val="00FFFF"/>
              </a:solidFill>
              <a:latin typeface="Montserrat"/>
              <a:ea typeface="Montserrat"/>
              <a:cs typeface="Montserrat"/>
              <a:sym typeface="Montserrat"/>
            </a:endParaRPr>
          </a:p>
          <a:p>
            <a:pPr indent="0" lvl="0" marL="0" rtl="0" algn="l">
              <a:lnSpc>
                <a:spcPct val="130000"/>
              </a:lnSpc>
              <a:spcBef>
                <a:spcPts val="1100"/>
              </a:spcBef>
              <a:spcAft>
                <a:spcPts val="0"/>
              </a:spcAft>
              <a:buNone/>
            </a:pPr>
            <a:r>
              <a:rPr lang="en" sz="1500">
                <a:solidFill>
                  <a:srgbClr val="FFFFFF"/>
                </a:solidFill>
                <a:latin typeface="Montserrat"/>
                <a:ea typeface="Montserrat"/>
                <a:cs typeface="Montserrat"/>
                <a:sym typeface="Montserrat"/>
              </a:rPr>
              <a:t>In cosmology, the redshift is measured with the parameter       , defined in terms of the observed wavelength              and the emitted wavelength             :</a:t>
            </a:r>
            <a:endParaRPr sz="1500">
              <a:solidFill>
                <a:srgbClr val="FFFFFF"/>
              </a:solidFill>
              <a:latin typeface="Montserrat"/>
              <a:ea typeface="Montserrat"/>
              <a:cs typeface="Montserrat"/>
              <a:sym typeface="Montserrat"/>
            </a:endParaRPr>
          </a:p>
          <a:p>
            <a:pPr indent="0" lvl="0" marL="0" rtl="0" algn="l">
              <a:lnSpc>
                <a:spcPct val="95000"/>
              </a:lnSpc>
              <a:spcBef>
                <a:spcPts val="1100"/>
              </a:spcBef>
              <a:spcAft>
                <a:spcPts val="1200"/>
              </a:spcAft>
              <a:buNone/>
            </a:pPr>
            <a:r>
              <a:t/>
            </a:r>
            <a:endParaRPr sz="1500">
              <a:solidFill>
                <a:srgbClr val="FFFFFF"/>
              </a:solidFill>
              <a:latin typeface="Montserrat"/>
              <a:ea typeface="Montserrat"/>
              <a:cs typeface="Montserrat"/>
              <a:sym typeface="Montserrat"/>
            </a:endParaRPr>
          </a:p>
        </p:txBody>
      </p:sp>
      <p:pic>
        <p:nvPicPr>
          <p:cNvPr descr="z" id="135" name="Google Shape;135;p24"/>
          <p:cNvPicPr preferRelativeResize="0"/>
          <p:nvPr/>
        </p:nvPicPr>
        <p:blipFill>
          <a:blip r:embed="rId3">
            <a:alphaModFix/>
          </a:blip>
          <a:stretch>
            <a:fillRect/>
          </a:stretch>
        </p:blipFill>
        <p:spPr>
          <a:xfrm>
            <a:off x="5975200" y="3365875"/>
            <a:ext cx="192875" cy="171450"/>
          </a:xfrm>
          <a:prstGeom prst="rect">
            <a:avLst/>
          </a:prstGeom>
          <a:noFill/>
          <a:ln>
            <a:noFill/>
          </a:ln>
        </p:spPr>
      </p:pic>
      <p:pic>
        <p:nvPicPr>
          <p:cNvPr descr="\lambda_{obs}" id="136" name="Google Shape;136;p24"/>
          <p:cNvPicPr preferRelativeResize="0"/>
          <p:nvPr/>
        </p:nvPicPr>
        <p:blipFill>
          <a:blip r:embed="rId4">
            <a:alphaModFix/>
          </a:blip>
          <a:stretch>
            <a:fillRect/>
          </a:stretch>
        </p:blipFill>
        <p:spPr>
          <a:xfrm>
            <a:off x="2488375" y="3637747"/>
            <a:ext cx="456875" cy="261078"/>
          </a:xfrm>
          <a:prstGeom prst="rect">
            <a:avLst/>
          </a:prstGeom>
          <a:noFill/>
          <a:ln>
            <a:noFill/>
          </a:ln>
        </p:spPr>
      </p:pic>
      <p:pic>
        <p:nvPicPr>
          <p:cNvPr descr="\lambda_{em}" id="137" name="Google Shape;137;p24"/>
          <p:cNvPicPr preferRelativeResize="0"/>
          <p:nvPr/>
        </p:nvPicPr>
        <p:blipFill>
          <a:blip r:embed="rId5">
            <a:alphaModFix/>
          </a:blip>
          <a:stretch>
            <a:fillRect/>
          </a:stretch>
        </p:blipFill>
        <p:spPr>
          <a:xfrm>
            <a:off x="5843200" y="3637738"/>
            <a:ext cx="456881" cy="261075"/>
          </a:xfrm>
          <a:prstGeom prst="rect">
            <a:avLst/>
          </a:prstGeom>
          <a:noFill/>
          <a:ln>
            <a:noFill/>
          </a:ln>
        </p:spPr>
      </p:pic>
      <p:pic>
        <p:nvPicPr>
          <p:cNvPr descr="\lambda_{obs} = (1 + z)\lambda_{em}" id="138" name="Google Shape;138;p24"/>
          <p:cNvPicPr preferRelativeResize="0"/>
          <p:nvPr/>
        </p:nvPicPr>
        <p:blipFill>
          <a:blip r:embed="rId6">
            <a:alphaModFix/>
          </a:blip>
          <a:stretch>
            <a:fillRect/>
          </a:stretch>
        </p:blipFill>
        <p:spPr>
          <a:xfrm>
            <a:off x="2559813" y="4297075"/>
            <a:ext cx="4024375" cy="536600"/>
          </a:xfrm>
          <a:prstGeom prst="rect">
            <a:avLst/>
          </a:prstGeom>
          <a:noFill/>
          <a:ln cap="flat" cmpd="sng" w="38100">
            <a:solidFill>
              <a:srgbClr val="CFE2F3"/>
            </a:solidFill>
            <a:prstDash val="solid"/>
            <a:round/>
            <a:headEnd len="sm" w="sm" type="none"/>
            <a:tailEnd len="sm" w="sm" type="none"/>
          </a:ln>
        </p:spPr>
      </p:pic>
      <p:sp>
        <p:nvSpPr>
          <p:cNvPr id="139" name="Google Shape;1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3" name="Shape 143"/>
        <p:cNvGrpSpPr/>
        <p:nvPr/>
      </p:nvGrpSpPr>
      <p:grpSpPr>
        <a:xfrm>
          <a:off x="0" y="0"/>
          <a:ext cx="0" cy="0"/>
          <a:chOff x="0" y="0"/>
          <a:chExt cx="0" cy="0"/>
        </a:xfrm>
      </p:grpSpPr>
      <p:pic>
        <p:nvPicPr>
          <p:cNvPr id="144" name="Google Shape;144;p25"/>
          <p:cNvPicPr preferRelativeResize="0"/>
          <p:nvPr/>
        </p:nvPicPr>
        <p:blipFill rotWithShape="1">
          <a:blip r:embed="rId3">
            <a:alphaModFix/>
          </a:blip>
          <a:srcRect b="0" l="6368" r="-1003" t="0"/>
          <a:stretch/>
        </p:blipFill>
        <p:spPr>
          <a:xfrm>
            <a:off x="0" y="0"/>
            <a:ext cx="5624126" cy="3291351"/>
          </a:xfrm>
          <a:prstGeom prst="rect">
            <a:avLst/>
          </a:prstGeom>
          <a:noFill/>
          <a:ln>
            <a:noFill/>
          </a:ln>
        </p:spPr>
      </p:pic>
      <p:pic>
        <p:nvPicPr>
          <p:cNvPr id="145" name="Google Shape;145;p25"/>
          <p:cNvPicPr preferRelativeResize="0"/>
          <p:nvPr/>
        </p:nvPicPr>
        <p:blipFill rotWithShape="1">
          <a:blip r:embed="rId4">
            <a:alphaModFix/>
          </a:blip>
          <a:srcRect b="9800" l="9171" r="8129" t="9736"/>
          <a:stretch/>
        </p:blipFill>
        <p:spPr>
          <a:xfrm>
            <a:off x="4572000" y="2788650"/>
            <a:ext cx="4572000" cy="2338675"/>
          </a:xfrm>
          <a:prstGeom prst="rect">
            <a:avLst/>
          </a:prstGeom>
          <a:noFill/>
          <a:ln>
            <a:noFill/>
          </a:ln>
        </p:spPr>
      </p:pic>
      <p:sp>
        <p:nvSpPr>
          <p:cNvPr id="146" name="Google Shape;146;p25"/>
          <p:cNvSpPr txBox="1"/>
          <p:nvPr/>
        </p:nvSpPr>
        <p:spPr>
          <a:xfrm>
            <a:off x="6819475" y="375175"/>
            <a:ext cx="2022600" cy="104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ELEMENTS WITH UNIQUE SIGNATURE OF WAVELENGTHS</a:t>
            </a:r>
            <a:endParaRPr>
              <a:solidFill>
                <a:srgbClr val="FFFF00"/>
              </a:solidFill>
              <a:latin typeface="Montserrat"/>
              <a:ea typeface="Montserrat"/>
              <a:cs typeface="Montserrat"/>
              <a:sym typeface="Montserrat"/>
            </a:endParaRPr>
          </a:p>
        </p:txBody>
      </p:sp>
      <p:cxnSp>
        <p:nvCxnSpPr>
          <p:cNvPr id="147" name="Google Shape;147;p25"/>
          <p:cNvCxnSpPr>
            <a:stCxn id="146" idx="1"/>
          </p:cNvCxnSpPr>
          <p:nvPr/>
        </p:nvCxnSpPr>
        <p:spPr>
          <a:xfrm rot="10800000">
            <a:off x="5481475" y="881425"/>
            <a:ext cx="1338000" cy="17100"/>
          </a:xfrm>
          <a:prstGeom prst="straightConnector1">
            <a:avLst/>
          </a:prstGeom>
          <a:noFill/>
          <a:ln cap="flat" cmpd="sng" w="9525">
            <a:solidFill>
              <a:srgbClr val="FFFFFF"/>
            </a:solidFill>
            <a:prstDash val="solid"/>
            <a:round/>
            <a:headEnd len="med" w="med" type="none"/>
            <a:tailEnd len="med" w="med" type="triangle"/>
          </a:ln>
        </p:spPr>
      </p:cxnSp>
      <p:sp>
        <p:nvSpPr>
          <p:cNvPr id="148" name="Google Shape;148;p25"/>
          <p:cNvSpPr txBox="1"/>
          <p:nvPr/>
        </p:nvSpPr>
        <p:spPr>
          <a:xfrm>
            <a:off x="835975" y="3434638"/>
            <a:ext cx="2022600" cy="104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SHIFTING OF WAVELENGTHS - </a:t>
            </a:r>
            <a:endParaRPr>
              <a:solidFill>
                <a:srgbClr val="FFFF00"/>
              </a:solidFill>
              <a:latin typeface="Montserrat"/>
              <a:ea typeface="Montserrat"/>
              <a:cs typeface="Montserrat"/>
              <a:sym typeface="Montserrat"/>
            </a:endParaRPr>
          </a:p>
          <a:p>
            <a:pPr indent="0" lvl="0" marL="0" rtl="0" algn="ctr">
              <a:spcBef>
                <a:spcPts val="0"/>
              </a:spcBef>
              <a:spcAft>
                <a:spcPts val="0"/>
              </a:spcAft>
              <a:buNone/>
            </a:pPr>
            <a:r>
              <a:rPr lang="en">
                <a:solidFill>
                  <a:srgbClr val="FFFF00"/>
                </a:solidFill>
                <a:latin typeface="Montserrat"/>
                <a:ea typeface="Montserrat"/>
                <a:cs typeface="Montserrat"/>
                <a:sym typeface="Montserrat"/>
              </a:rPr>
              <a:t>REDSHIFT &amp; BLUESHIFT</a:t>
            </a:r>
            <a:endParaRPr>
              <a:solidFill>
                <a:srgbClr val="FFFF00"/>
              </a:solidFill>
              <a:latin typeface="Montserrat"/>
              <a:ea typeface="Montserrat"/>
              <a:cs typeface="Montserrat"/>
              <a:sym typeface="Montserrat"/>
            </a:endParaRPr>
          </a:p>
        </p:txBody>
      </p:sp>
      <p:cxnSp>
        <p:nvCxnSpPr>
          <p:cNvPr id="149" name="Google Shape;149;p25"/>
          <p:cNvCxnSpPr>
            <a:stCxn id="148" idx="3"/>
            <a:endCxn id="145" idx="1"/>
          </p:cNvCxnSpPr>
          <p:nvPr/>
        </p:nvCxnSpPr>
        <p:spPr>
          <a:xfrm>
            <a:off x="2858575" y="3957988"/>
            <a:ext cx="1713300" cy="0"/>
          </a:xfrm>
          <a:prstGeom prst="straightConnector1">
            <a:avLst/>
          </a:prstGeom>
          <a:noFill/>
          <a:ln cap="flat" cmpd="sng" w="9525">
            <a:solidFill>
              <a:srgbClr val="FFFFFF"/>
            </a:solidFill>
            <a:prstDash val="solid"/>
            <a:round/>
            <a:headEnd len="med" w="med" type="none"/>
            <a:tailEnd len="med" w="med" type="triangle"/>
          </a:ln>
        </p:spPr>
      </p:cxnSp>
      <p:pic>
        <p:nvPicPr>
          <p:cNvPr id="150" name="Google Shape;150;p25"/>
          <p:cNvPicPr preferRelativeResize="0"/>
          <p:nvPr/>
        </p:nvPicPr>
        <p:blipFill>
          <a:blip r:embed="rId5">
            <a:alphaModFix/>
          </a:blip>
          <a:stretch>
            <a:fillRect/>
          </a:stretch>
        </p:blipFill>
        <p:spPr>
          <a:xfrm>
            <a:off x="5624126" y="1760788"/>
            <a:ext cx="3215074" cy="688944"/>
          </a:xfrm>
          <a:prstGeom prst="rect">
            <a:avLst/>
          </a:prstGeom>
          <a:noFill/>
          <a:ln>
            <a:noFill/>
          </a:ln>
        </p:spPr>
      </p:pic>
      <p:sp>
        <p:nvSpPr>
          <p:cNvPr id="151" name="Google Shape;15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9151" l="2418" r="13899" t="9216"/>
          <a:stretch/>
        </p:blipFill>
        <p:spPr>
          <a:xfrm>
            <a:off x="3756075" y="2193738"/>
            <a:ext cx="5375923" cy="2949774"/>
          </a:xfrm>
          <a:prstGeom prst="rect">
            <a:avLst/>
          </a:prstGeom>
          <a:noFill/>
          <a:ln>
            <a:noFill/>
          </a:ln>
        </p:spPr>
      </p:pic>
      <p:pic>
        <p:nvPicPr>
          <p:cNvPr id="157" name="Google Shape;157;p26"/>
          <p:cNvPicPr preferRelativeResize="0"/>
          <p:nvPr/>
        </p:nvPicPr>
        <p:blipFill rotWithShape="1">
          <a:blip r:embed="rId4">
            <a:alphaModFix/>
          </a:blip>
          <a:srcRect b="24173" l="12065" r="16454" t="19027"/>
          <a:stretch/>
        </p:blipFill>
        <p:spPr>
          <a:xfrm>
            <a:off x="0" y="0"/>
            <a:ext cx="4474224" cy="2114551"/>
          </a:xfrm>
          <a:prstGeom prst="rect">
            <a:avLst/>
          </a:prstGeom>
          <a:noFill/>
          <a:ln>
            <a:noFill/>
          </a:ln>
        </p:spPr>
      </p:pic>
      <p:sp>
        <p:nvSpPr>
          <p:cNvPr id="158" name="Google Shape;158;p26"/>
          <p:cNvSpPr txBox="1"/>
          <p:nvPr/>
        </p:nvSpPr>
        <p:spPr>
          <a:xfrm>
            <a:off x="131125" y="2110050"/>
            <a:ext cx="3212400" cy="92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rPr>
              <a:t>RELATIONSHIP BETWEEN</a:t>
            </a:r>
            <a:endParaRPr sz="1600">
              <a:solidFill>
                <a:srgbClr val="FFFF00"/>
              </a:solidFill>
            </a:endParaRPr>
          </a:p>
          <a:p>
            <a:pPr indent="0" lvl="0" marL="0" rtl="0" algn="ctr">
              <a:spcBef>
                <a:spcPts val="0"/>
              </a:spcBef>
              <a:spcAft>
                <a:spcPts val="0"/>
              </a:spcAft>
              <a:buNone/>
            </a:pPr>
            <a:r>
              <a:rPr lang="en" sz="1600">
                <a:solidFill>
                  <a:srgbClr val="FFFF00"/>
                </a:solidFill>
              </a:rPr>
              <a:t>DISTANCE OF GALAXY AND</a:t>
            </a:r>
            <a:endParaRPr sz="1600">
              <a:solidFill>
                <a:srgbClr val="FFFF00"/>
              </a:solidFill>
            </a:endParaRPr>
          </a:p>
          <a:p>
            <a:pPr indent="0" lvl="0" marL="0" rtl="0" algn="ctr">
              <a:spcBef>
                <a:spcPts val="0"/>
              </a:spcBef>
              <a:spcAft>
                <a:spcPts val="0"/>
              </a:spcAft>
              <a:buNone/>
            </a:pPr>
            <a:r>
              <a:rPr lang="en" sz="1600">
                <a:solidFill>
                  <a:srgbClr val="FFFF00"/>
                </a:solidFill>
              </a:rPr>
              <a:t>ITS REDSHIFT</a:t>
            </a:r>
            <a:endParaRPr sz="1600">
              <a:solidFill>
                <a:srgbClr val="FFFF00"/>
              </a:solidFill>
            </a:endParaRPr>
          </a:p>
        </p:txBody>
      </p:sp>
      <p:pic>
        <p:nvPicPr>
          <p:cNvPr id="159" name="Google Shape;159;p26"/>
          <p:cNvPicPr preferRelativeResize="0"/>
          <p:nvPr/>
        </p:nvPicPr>
        <p:blipFill rotWithShape="1">
          <a:blip r:embed="rId5">
            <a:alphaModFix/>
          </a:blip>
          <a:srcRect b="32668" l="7170" r="8169" t="19612"/>
          <a:stretch/>
        </p:blipFill>
        <p:spPr>
          <a:xfrm>
            <a:off x="4414250" y="334650"/>
            <a:ext cx="4729752" cy="1499675"/>
          </a:xfrm>
          <a:prstGeom prst="rect">
            <a:avLst/>
          </a:prstGeom>
          <a:noFill/>
          <a:ln>
            <a:noFill/>
          </a:ln>
        </p:spPr>
      </p:pic>
      <p:pic>
        <p:nvPicPr>
          <p:cNvPr id="160" name="Google Shape;160;p26"/>
          <p:cNvPicPr preferRelativeResize="0"/>
          <p:nvPr/>
        </p:nvPicPr>
        <p:blipFill rotWithShape="1">
          <a:blip r:embed="rId6">
            <a:alphaModFix/>
          </a:blip>
          <a:srcRect b="20412" l="28901" r="28128" t="35028"/>
          <a:stretch/>
        </p:blipFill>
        <p:spPr>
          <a:xfrm>
            <a:off x="131125" y="3033450"/>
            <a:ext cx="3624950" cy="2114551"/>
          </a:xfrm>
          <a:prstGeom prst="rect">
            <a:avLst/>
          </a:prstGeom>
          <a:noFill/>
          <a:ln>
            <a:noFill/>
          </a:ln>
        </p:spPr>
      </p:pic>
      <p:sp>
        <p:nvSpPr>
          <p:cNvPr id="161" name="Google Shape;161;p26"/>
          <p:cNvSpPr txBox="1"/>
          <p:nvPr/>
        </p:nvSpPr>
        <p:spPr>
          <a:xfrm>
            <a:off x="968725" y="3033450"/>
            <a:ext cx="15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HUBBLE’S LAW</a:t>
            </a:r>
            <a:endParaRPr b="1">
              <a:solidFill>
                <a:srgbClr val="FFFFFF"/>
              </a:solidFill>
            </a:endParaRPr>
          </a:p>
        </p:txBody>
      </p:sp>
      <p:sp>
        <p:nvSpPr>
          <p:cNvPr id="162" name="Google Shape;16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3">
            <a:alphaModFix/>
          </a:blip>
          <a:srcRect b="6651" l="0" r="0" t="3095"/>
          <a:stretch/>
        </p:blipFill>
        <p:spPr>
          <a:xfrm>
            <a:off x="326788" y="0"/>
            <a:ext cx="8490427" cy="4310269"/>
          </a:xfrm>
          <a:prstGeom prst="rect">
            <a:avLst/>
          </a:prstGeom>
          <a:noFill/>
          <a:ln>
            <a:noFill/>
          </a:ln>
        </p:spPr>
      </p:pic>
      <p:sp>
        <p:nvSpPr>
          <p:cNvPr id="168" name="Google Shape;168;p27"/>
          <p:cNvSpPr txBox="1"/>
          <p:nvPr/>
        </p:nvSpPr>
        <p:spPr>
          <a:xfrm>
            <a:off x="413850" y="4310275"/>
            <a:ext cx="8316300" cy="615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BROAD BANDS OF WAVELENGTH - </a:t>
            </a:r>
            <a:endParaRPr>
              <a:solidFill>
                <a:srgbClr val="FFFF00"/>
              </a:solidFill>
              <a:latin typeface="Montserrat"/>
              <a:ea typeface="Montserrat"/>
              <a:cs typeface="Montserrat"/>
              <a:sym typeface="Montserrat"/>
            </a:endParaRPr>
          </a:p>
          <a:p>
            <a:pPr indent="0" lvl="0" marL="0" rtl="0" algn="ctr">
              <a:spcBef>
                <a:spcPts val="0"/>
              </a:spcBef>
              <a:spcAft>
                <a:spcPts val="0"/>
              </a:spcAft>
              <a:buNone/>
            </a:pPr>
            <a:r>
              <a:rPr lang="en">
                <a:solidFill>
                  <a:srgbClr val="FFFF00"/>
                </a:solidFill>
                <a:latin typeface="Montserrat"/>
                <a:ea typeface="Montserrat"/>
                <a:cs typeface="Montserrat"/>
                <a:sym typeface="Montserrat"/>
              </a:rPr>
              <a:t>Infrared light or Red light, Green light, Blue light, near Ultraviolet light, Mid-Ultraviolet light</a:t>
            </a:r>
            <a:endParaRPr>
              <a:solidFill>
                <a:srgbClr val="FFFF00"/>
              </a:solidFill>
              <a:latin typeface="Montserrat"/>
              <a:ea typeface="Montserrat"/>
              <a:cs typeface="Montserrat"/>
              <a:sym typeface="Montserrat"/>
            </a:endParaRPr>
          </a:p>
        </p:txBody>
      </p:sp>
      <p:sp>
        <p:nvSpPr>
          <p:cNvPr id="169" name="Google Shape;16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3"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b="0" l="4324" r="0" t="0"/>
          <a:stretch/>
        </p:blipFill>
        <p:spPr>
          <a:xfrm>
            <a:off x="0" y="2336650"/>
            <a:ext cx="4774176" cy="2806850"/>
          </a:xfrm>
          <a:prstGeom prst="rect">
            <a:avLst/>
          </a:prstGeom>
          <a:noFill/>
          <a:ln>
            <a:noFill/>
          </a:ln>
        </p:spPr>
      </p:pic>
      <p:pic>
        <p:nvPicPr>
          <p:cNvPr id="175" name="Google Shape;175;p28"/>
          <p:cNvPicPr preferRelativeResize="0"/>
          <p:nvPr/>
        </p:nvPicPr>
        <p:blipFill rotWithShape="1">
          <a:blip r:embed="rId4">
            <a:alphaModFix/>
          </a:blip>
          <a:srcRect b="0" l="4643" r="0" t="0"/>
          <a:stretch/>
        </p:blipFill>
        <p:spPr>
          <a:xfrm>
            <a:off x="4263525" y="0"/>
            <a:ext cx="4880477" cy="2878926"/>
          </a:xfrm>
          <a:prstGeom prst="rect">
            <a:avLst/>
          </a:prstGeom>
          <a:noFill/>
          <a:ln>
            <a:noFill/>
          </a:ln>
        </p:spPr>
      </p:pic>
      <p:sp>
        <p:nvSpPr>
          <p:cNvPr id="176" name="Google Shape;176;p28"/>
          <p:cNvSpPr txBox="1"/>
          <p:nvPr/>
        </p:nvSpPr>
        <p:spPr>
          <a:xfrm>
            <a:off x="457200" y="1023813"/>
            <a:ext cx="2566800" cy="831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COMPARING WAVELENGTHS FROM STANDARD LIBRARIES</a:t>
            </a:r>
            <a:endParaRPr>
              <a:solidFill>
                <a:srgbClr val="FFFF00"/>
              </a:solidFill>
              <a:latin typeface="Montserrat"/>
              <a:ea typeface="Montserrat"/>
              <a:cs typeface="Montserrat"/>
              <a:sym typeface="Montserrat"/>
            </a:endParaRPr>
          </a:p>
        </p:txBody>
      </p:sp>
      <p:sp>
        <p:nvSpPr>
          <p:cNvPr id="177" name="Google Shape;177;p28"/>
          <p:cNvSpPr txBox="1"/>
          <p:nvPr/>
        </p:nvSpPr>
        <p:spPr>
          <a:xfrm>
            <a:off x="5997775" y="3432275"/>
            <a:ext cx="2566800" cy="615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BEST MATCH FOR GIVEN REDSHIFT FOUND</a:t>
            </a:r>
            <a:endParaRPr>
              <a:solidFill>
                <a:srgbClr val="FFFF00"/>
              </a:solidFill>
              <a:latin typeface="Montserrat"/>
              <a:ea typeface="Montserrat"/>
              <a:cs typeface="Montserrat"/>
              <a:sym typeface="Montserrat"/>
            </a:endParaRPr>
          </a:p>
        </p:txBody>
      </p:sp>
      <p:cxnSp>
        <p:nvCxnSpPr>
          <p:cNvPr id="178" name="Google Shape;178;p28"/>
          <p:cNvCxnSpPr>
            <a:stCxn id="176" idx="3"/>
          </p:cNvCxnSpPr>
          <p:nvPr/>
        </p:nvCxnSpPr>
        <p:spPr>
          <a:xfrm>
            <a:off x="3024000" y="1439463"/>
            <a:ext cx="1029000" cy="0"/>
          </a:xfrm>
          <a:prstGeom prst="straightConnector1">
            <a:avLst/>
          </a:prstGeom>
          <a:noFill/>
          <a:ln cap="flat" cmpd="sng" w="9525">
            <a:solidFill>
              <a:srgbClr val="FFFFFF"/>
            </a:solidFill>
            <a:prstDash val="solid"/>
            <a:round/>
            <a:headEnd len="med" w="med" type="none"/>
            <a:tailEnd len="med" w="med" type="triangle"/>
          </a:ln>
        </p:spPr>
      </p:cxnSp>
      <p:cxnSp>
        <p:nvCxnSpPr>
          <p:cNvPr id="179" name="Google Shape;179;p28"/>
          <p:cNvCxnSpPr>
            <a:stCxn id="177" idx="1"/>
            <a:endCxn id="174" idx="3"/>
          </p:cNvCxnSpPr>
          <p:nvPr/>
        </p:nvCxnSpPr>
        <p:spPr>
          <a:xfrm rot="10800000">
            <a:off x="4774075" y="3740075"/>
            <a:ext cx="1223700" cy="0"/>
          </a:xfrm>
          <a:prstGeom prst="straightConnector1">
            <a:avLst/>
          </a:prstGeom>
          <a:noFill/>
          <a:ln cap="flat" cmpd="sng" w="9525">
            <a:solidFill>
              <a:srgbClr val="FFFFFF"/>
            </a:solidFill>
            <a:prstDash val="solid"/>
            <a:round/>
            <a:headEnd len="med" w="med" type="none"/>
            <a:tailEnd len="med" w="med" type="triangle"/>
          </a:ln>
        </p:spPr>
      </p:cxnSp>
      <p:sp>
        <p:nvSpPr>
          <p:cNvPr id="180" name="Google Shape;18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4" name="Shape 184"/>
        <p:cNvGrpSpPr/>
        <p:nvPr/>
      </p:nvGrpSpPr>
      <p:grpSpPr>
        <a:xfrm>
          <a:off x="0" y="0"/>
          <a:ext cx="0" cy="0"/>
          <a:chOff x="0" y="0"/>
          <a:chExt cx="0" cy="0"/>
        </a:xfrm>
      </p:grpSpPr>
      <p:sp>
        <p:nvSpPr>
          <p:cNvPr id="185" name="Google Shape;185;p29"/>
          <p:cNvSpPr txBox="1"/>
          <p:nvPr/>
        </p:nvSpPr>
        <p:spPr>
          <a:xfrm>
            <a:off x="202350" y="218225"/>
            <a:ext cx="8615700" cy="1785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HUBBLE’S LAW</a:t>
            </a:r>
            <a:r>
              <a:rPr lang="en" sz="1800">
                <a:solidFill>
                  <a:srgbClr val="FFFF00"/>
                </a:solidFill>
                <a:latin typeface="Montserrat"/>
                <a:ea typeface="Montserrat"/>
                <a:cs typeface="Montserrat"/>
                <a:sym typeface="Montserrat"/>
              </a:rPr>
              <a:t> </a:t>
            </a:r>
            <a:r>
              <a:rPr lang="en" sz="1800">
                <a:solidFill>
                  <a:srgbClr val="00FFFF"/>
                </a:solidFill>
                <a:latin typeface="Montserrat"/>
                <a:ea typeface="Montserrat"/>
                <a:cs typeface="Montserrat"/>
                <a:sym typeface="Montserrat"/>
              </a:rPr>
              <a:t>: </a:t>
            </a:r>
            <a:endParaRPr sz="1800">
              <a:solidFill>
                <a:srgbClr val="00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00FF00"/>
              </a:solidFill>
              <a:latin typeface="Montserrat"/>
              <a:ea typeface="Montserrat"/>
              <a:cs typeface="Montserrat"/>
              <a:sym typeface="Montserrat"/>
            </a:endParaRPr>
          </a:p>
          <a:p>
            <a:pPr indent="0" lvl="0" marL="0" rtl="0" algn="just">
              <a:spcBef>
                <a:spcPts val="0"/>
              </a:spcBef>
              <a:spcAft>
                <a:spcPts val="0"/>
              </a:spcAft>
              <a:buNone/>
            </a:pPr>
            <a:r>
              <a:rPr lang="en" sz="1800">
                <a:solidFill>
                  <a:srgbClr val="00FF00"/>
                </a:solidFill>
                <a:latin typeface="Montserrat"/>
                <a:ea typeface="Montserrat"/>
                <a:cs typeface="Montserrat"/>
                <a:sym typeface="Montserrat"/>
              </a:rPr>
              <a:t>Hubble's laws states that the velocity of recession between our galaxy and the other galaxies are directly proportional to the distance between them. The velocity of the galaxy which is also known as the redshift is directly proportional to its distance.</a:t>
            </a:r>
            <a:endParaRPr sz="1800">
              <a:solidFill>
                <a:srgbClr val="00FF00"/>
              </a:solidFill>
              <a:latin typeface="Montserrat"/>
              <a:ea typeface="Montserrat"/>
              <a:cs typeface="Montserrat"/>
              <a:sym typeface="Montserrat"/>
            </a:endParaRPr>
          </a:p>
        </p:txBody>
      </p:sp>
      <p:sp>
        <p:nvSpPr>
          <p:cNvPr id="186" name="Google Shape;186;p29"/>
          <p:cNvSpPr txBox="1"/>
          <p:nvPr/>
        </p:nvSpPr>
        <p:spPr>
          <a:xfrm>
            <a:off x="202350" y="2171975"/>
            <a:ext cx="3858000" cy="2693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rPr>
              <a:t>Hubble’s Law  </a:t>
            </a:r>
            <a:r>
              <a:rPr lang="en" sz="1700">
                <a:solidFill>
                  <a:srgbClr val="FFFF00"/>
                </a:solidFill>
              </a:rPr>
              <a:t> </a:t>
            </a:r>
            <a:r>
              <a:rPr b="1" lang="en" sz="2700">
                <a:solidFill>
                  <a:srgbClr val="00FF00"/>
                </a:solidFill>
              </a:rPr>
              <a:t>v=H</a:t>
            </a:r>
            <a:r>
              <a:rPr b="1" baseline="-25000" lang="en" sz="2700">
                <a:solidFill>
                  <a:srgbClr val="00FF00"/>
                </a:solidFill>
              </a:rPr>
              <a:t>0</a:t>
            </a:r>
            <a:r>
              <a:rPr b="1" lang="en" sz="2700">
                <a:solidFill>
                  <a:srgbClr val="00FF00"/>
                </a:solidFill>
              </a:rPr>
              <a:t>d</a:t>
            </a:r>
            <a:endParaRPr b="1" sz="2700">
              <a:solidFill>
                <a:srgbClr val="00FF00"/>
              </a:solidFill>
            </a:endParaRPr>
          </a:p>
          <a:p>
            <a:pPr indent="0" lvl="0" marL="0" rtl="0" algn="l">
              <a:spcBef>
                <a:spcPts val="0"/>
              </a:spcBef>
              <a:spcAft>
                <a:spcPts val="0"/>
              </a:spcAft>
              <a:buNone/>
            </a:pPr>
            <a:r>
              <a:t/>
            </a:r>
            <a:endParaRPr sz="1700">
              <a:solidFill>
                <a:srgbClr val="FFFF00"/>
              </a:solidFill>
            </a:endParaRPr>
          </a:p>
          <a:p>
            <a:pPr indent="0" lvl="0" marL="0" rtl="0" algn="l">
              <a:spcBef>
                <a:spcPts val="0"/>
              </a:spcBef>
              <a:spcAft>
                <a:spcPts val="0"/>
              </a:spcAft>
              <a:buNone/>
            </a:pPr>
            <a:r>
              <a:rPr lang="en" sz="1700">
                <a:solidFill>
                  <a:srgbClr val="FFFF00"/>
                </a:solidFill>
              </a:rPr>
              <a:t>Where,</a:t>
            </a:r>
            <a:endParaRPr sz="1700">
              <a:solidFill>
                <a:srgbClr val="FFFF00"/>
              </a:solidFill>
            </a:endParaRPr>
          </a:p>
          <a:p>
            <a:pPr indent="0" lvl="0" marL="0" rtl="0" algn="l">
              <a:spcBef>
                <a:spcPts val="0"/>
              </a:spcBef>
              <a:spcAft>
                <a:spcPts val="0"/>
              </a:spcAft>
              <a:buNone/>
            </a:pPr>
            <a:r>
              <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v is the recessional velocity in km/s</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Hο is the Hubble’s constant</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D is the proper distance between the galaxy and the observer</a:t>
            </a:r>
            <a:endParaRPr sz="1700">
              <a:solidFill>
                <a:srgbClr val="FFFF00"/>
              </a:solidFill>
            </a:endParaRPr>
          </a:p>
        </p:txBody>
      </p:sp>
      <p:pic>
        <p:nvPicPr>
          <p:cNvPr id="187" name="Google Shape;187;p29"/>
          <p:cNvPicPr preferRelativeResize="0"/>
          <p:nvPr/>
        </p:nvPicPr>
        <p:blipFill>
          <a:blip r:embed="rId3">
            <a:alphaModFix/>
          </a:blip>
          <a:stretch>
            <a:fillRect/>
          </a:stretch>
        </p:blipFill>
        <p:spPr>
          <a:xfrm>
            <a:off x="4060350" y="2018613"/>
            <a:ext cx="4876800" cy="3000375"/>
          </a:xfrm>
          <a:prstGeom prst="rect">
            <a:avLst/>
          </a:prstGeom>
          <a:noFill/>
          <a:ln>
            <a:noFill/>
          </a:ln>
        </p:spPr>
      </p:pic>
      <p:sp>
        <p:nvSpPr>
          <p:cNvPr id="188" name="Google Shape;18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2746000" y="78100"/>
            <a:ext cx="6295800" cy="1520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rgbClr val="FF00FF"/>
                </a:solidFill>
                <a:latin typeface="Montserrat"/>
                <a:ea typeface="Montserrat"/>
                <a:cs typeface="Montserrat"/>
                <a:sym typeface="Montserrat"/>
              </a:rPr>
              <a:t>DATASET</a:t>
            </a:r>
            <a:endParaRPr b="1"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b="1" lang="en" sz="1700">
                <a:solidFill>
                  <a:srgbClr val="FFFFFF"/>
                </a:solidFill>
                <a:latin typeface="Montserrat"/>
                <a:ea typeface="Montserrat"/>
                <a:cs typeface="Montserrat"/>
                <a:sym typeface="Montserrat"/>
              </a:rPr>
              <a:t>Sloan Digital Sky Survey</a:t>
            </a:r>
            <a:r>
              <a:rPr lang="en" sz="1700">
                <a:solidFill>
                  <a:schemeClr val="dk1"/>
                </a:solidFill>
                <a:latin typeface="Montserrat"/>
                <a:ea typeface="Montserrat"/>
                <a:cs typeface="Montserrat"/>
                <a:sym typeface="Montserrat"/>
              </a:rPr>
              <a:t> consisting of a sample of galaxies with measured spectroscopic redshifts known as the gold standard.</a:t>
            </a:r>
            <a:endParaRPr/>
          </a:p>
        </p:txBody>
      </p:sp>
      <p:sp>
        <p:nvSpPr>
          <p:cNvPr id="194" name="Google Shape;194;p30"/>
          <p:cNvSpPr txBox="1"/>
          <p:nvPr>
            <p:ph idx="1" type="body"/>
          </p:nvPr>
        </p:nvSpPr>
        <p:spPr>
          <a:xfrm>
            <a:off x="111450" y="1673175"/>
            <a:ext cx="4949400" cy="3383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solidFill>
                  <a:srgbClr val="FF00FF"/>
                </a:solidFill>
                <a:latin typeface="Montserrat"/>
                <a:ea typeface="Montserrat"/>
                <a:cs typeface="Montserrat"/>
                <a:sym typeface="Montserrat"/>
              </a:rPr>
              <a:t>FEATURE EXTRACTION</a:t>
            </a:r>
            <a:r>
              <a:rPr b="1" lang="en">
                <a:solidFill>
                  <a:srgbClr val="FFFFFF"/>
                </a:solidFill>
                <a:latin typeface="Montserrat"/>
                <a:ea typeface="Montserrat"/>
                <a:cs typeface="Montserrat"/>
                <a:sym typeface="Montserrat"/>
              </a:rPr>
              <a:t> </a:t>
            </a:r>
            <a:endParaRPr b="1">
              <a:solidFill>
                <a:srgbClr val="FFFFFF"/>
              </a:solidFill>
              <a:latin typeface="Montserrat"/>
              <a:ea typeface="Montserrat"/>
              <a:cs typeface="Montserrat"/>
              <a:sym typeface="Montserrat"/>
            </a:endParaRPr>
          </a:p>
          <a:p>
            <a:pPr indent="0" lvl="0" marL="0" rtl="0" algn="just">
              <a:spcBef>
                <a:spcPts val="1200"/>
              </a:spcBef>
              <a:spcAft>
                <a:spcPts val="1200"/>
              </a:spcAft>
              <a:buNone/>
            </a:pPr>
            <a:r>
              <a:rPr lang="en">
                <a:solidFill>
                  <a:srgbClr val="FFFFFF"/>
                </a:solidFill>
                <a:latin typeface="Montserrat"/>
                <a:ea typeface="Montserrat"/>
                <a:cs typeface="Montserrat"/>
                <a:sym typeface="Montserrat"/>
              </a:rPr>
              <a:t>Analyse</a:t>
            </a:r>
            <a:r>
              <a:rPr lang="en">
                <a:solidFill>
                  <a:srgbClr val="FFFFFF"/>
                </a:solidFill>
                <a:latin typeface="Montserrat"/>
                <a:ea typeface="Montserrat"/>
                <a:cs typeface="Montserrat"/>
                <a:sym typeface="Montserrat"/>
              </a:rPr>
              <a:t> colors measured by comparing the magnitudes from five different Sloan filters. U, G, R, I and Z. Each filter measures the light from the galaxy in a particular wavelength range. To calculate colors, astronomers subtract the magnitudes measured in neighboring filters. For example, U minus G or I minus Z.</a:t>
            </a:r>
            <a:r>
              <a:rPr lang="en">
                <a:solidFill>
                  <a:srgbClr val="FFFFFF"/>
                </a:solidFill>
              </a:rPr>
              <a:t> </a:t>
            </a:r>
            <a:endParaRPr>
              <a:solidFill>
                <a:srgbClr val="FFFFFF"/>
              </a:solidFill>
            </a:endParaRPr>
          </a:p>
        </p:txBody>
      </p:sp>
      <p:pic>
        <p:nvPicPr>
          <p:cNvPr id="195" name="Google Shape;195;p30"/>
          <p:cNvPicPr preferRelativeResize="0"/>
          <p:nvPr/>
        </p:nvPicPr>
        <p:blipFill rotWithShape="1">
          <a:blip r:embed="rId3">
            <a:alphaModFix/>
          </a:blip>
          <a:srcRect b="8662" l="18315" r="20035" t="7962"/>
          <a:stretch/>
        </p:blipFill>
        <p:spPr>
          <a:xfrm>
            <a:off x="5193101" y="1929475"/>
            <a:ext cx="3774350" cy="2871099"/>
          </a:xfrm>
          <a:prstGeom prst="rect">
            <a:avLst/>
          </a:prstGeom>
          <a:noFill/>
          <a:ln>
            <a:noFill/>
          </a:ln>
        </p:spPr>
      </p:pic>
      <p:pic>
        <p:nvPicPr>
          <p:cNvPr id="196" name="Google Shape;196;p30"/>
          <p:cNvPicPr preferRelativeResize="0"/>
          <p:nvPr/>
        </p:nvPicPr>
        <p:blipFill>
          <a:blip r:embed="rId4">
            <a:alphaModFix/>
          </a:blip>
          <a:stretch>
            <a:fillRect/>
          </a:stretch>
        </p:blipFill>
        <p:spPr>
          <a:xfrm>
            <a:off x="111457" y="78100"/>
            <a:ext cx="2560192" cy="1520700"/>
          </a:xfrm>
          <a:prstGeom prst="rect">
            <a:avLst/>
          </a:prstGeom>
          <a:noFill/>
          <a:ln>
            <a:noFill/>
          </a:ln>
        </p:spPr>
      </p:pic>
      <p:sp>
        <p:nvSpPr>
          <p:cNvPr id="197" name="Google Shape;19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1"/>
          <p:cNvPicPr preferRelativeResize="0"/>
          <p:nvPr/>
        </p:nvPicPr>
        <p:blipFill rotWithShape="1">
          <a:blip r:embed="rId3">
            <a:alphaModFix/>
          </a:blip>
          <a:srcRect b="15926" l="15413" r="15558" t="11714"/>
          <a:stretch/>
        </p:blipFill>
        <p:spPr>
          <a:xfrm>
            <a:off x="4816310" y="2629425"/>
            <a:ext cx="4079438" cy="2405649"/>
          </a:xfrm>
          <a:prstGeom prst="rect">
            <a:avLst/>
          </a:prstGeom>
          <a:noFill/>
          <a:ln>
            <a:noFill/>
          </a:ln>
        </p:spPr>
      </p:pic>
      <p:pic>
        <p:nvPicPr>
          <p:cNvPr id="203" name="Google Shape;203;p31"/>
          <p:cNvPicPr preferRelativeResize="0"/>
          <p:nvPr/>
        </p:nvPicPr>
        <p:blipFill rotWithShape="1">
          <a:blip r:embed="rId4">
            <a:alphaModFix/>
          </a:blip>
          <a:srcRect b="26697" l="17391" r="20562" t="25295"/>
          <a:stretch/>
        </p:blipFill>
        <p:spPr>
          <a:xfrm>
            <a:off x="421176" y="3281513"/>
            <a:ext cx="4079448" cy="1775563"/>
          </a:xfrm>
          <a:prstGeom prst="rect">
            <a:avLst/>
          </a:prstGeom>
          <a:noFill/>
          <a:ln>
            <a:noFill/>
          </a:ln>
        </p:spPr>
      </p:pic>
      <p:sp>
        <p:nvSpPr>
          <p:cNvPr id="204" name="Google Shape;204;p31"/>
          <p:cNvSpPr txBox="1"/>
          <p:nvPr/>
        </p:nvSpPr>
        <p:spPr>
          <a:xfrm>
            <a:off x="248250" y="97025"/>
            <a:ext cx="8647500" cy="918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rgbClr val="FF00FF"/>
                </a:solidFill>
                <a:latin typeface="Montserrat"/>
                <a:ea typeface="Montserrat"/>
                <a:cs typeface="Montserrat"/>
                <a:sym typeface="Montserrat"/>
              </a:rPr>
              <a:t>CLASSIFICATION ALGORITHM</a:t>
            </a:r>
            <a:endParaRPr b="1"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b="1" lang="en" sz="1700">
                <a:solidFill>
                  <a:srgbClr val="FFFFFF"/>
                </a:solidFill>
                <a:latin typeface="Montserrat"/>
                <a:ea typeface="Montserrat"/>
                <a:cs typeface="Montserrat"/>
                <a:sym typeface="Montserrat"/>
              </a:rPr>
              <a:t>Decision Trees</a:t>
            </a:r>
            <a:r>
              <a:rPr lang="en" sz="1700">
                <a:solidFill>
                  <a:schemeClr val="dk1"/>
                </a:solidFill>
                <a:latin typeface="Montserrat"/>
                <a:ea typeface="Montserrat"/>
                <a:cs typeface="Montserrat"/>
                <a:sym typeface="Montserrat"/>
              </a:rPr>
              <a:t> to calculate the </a:t>
            </a:r>
            <a:r>
              <a:rPr lang="en" sz="1700">
                <a:solidFill>
                  <a:schemeClr val="dk1"/>
                </a:solidFill>
                <a:latin typeface="Montserrat"/>
                <a:ea typeface="Montserrat"/>
                <a:cs typeface="Montserrat"/>
                <a:sym typeface="Montserrat"/>
              </a:rPr>
              <a:t>redshift</a:t>
            </a:r>
            <a:r>
              <a:rPr lang="en" sz="1700">
                <a:solidFill>
                  <a:schemeClr val="dk1"/>
                </a:solidFill>
                <a:latin typeface="Montserrat"/>
                <a:ea typeface="Montserrat"/>
                <a:cs typeface="Montserrat"/>
                <a:sym typeface="Montserrat"/>
              </a:rPr>
              <a:t> of galaxies</a:t>
            </a:r>
            <a:endParaRPr/>
          </a:p>
        </p:txBody>
      </p:sp>
      <p:sp>
        <p:nvSpPr>
          <p:cNvPr id="205" name="Google Shape;205;p31"/>
          <p:cNvSpPr txBox="1"/>
          <p:nvPr/>
        </p:nvSpPr>
        <p:spPr>
          <a:xfrm>
            <a:off x="248250" y="1221625"/>
            <a:ext cx="8647500" cy="120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rgbClr val="FF00FF"/>
                </a:solidFill>
                <a:latin typeface="Montserrat"/>
                <a:ea typeface="Montserrat"/>
                <a:cs typeface="Montserrat"/>
                <a:sym typeface="Montserrat"/>
              </a:rPr>
              <a:t>TRAINING THE MODEL</a:t>
            </a:r>
            <a:endParaRPr b="1" sz="17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700">
                <a:solidFill>
                  <a:srgbClr val="FFFFFF"/>
                </a:solidFill>
                <a:latin typeface="Montserrat"/>
                <a:ea typeface="Montserrat"/>
                <a:cs typeface="Montserrat"/>
                <a:sym typeface="Montserrat"/>
              </a:rPr>
              <a:t>Training the model on the known data set i.e building a model between the inputs and the result.</a:t>
            </a:r>
            <a:endParaRPr sz="1700">
              <a:solidFill>
                <a:srgbClr val="FFFFFF"/>
              </a:solidFill>
              <a:latin typeface="Montserrat"/>
              <a:ea typeface="Montserrat"/>
              <a:cs typeface="Montserrat"/>
              <a:sym typeface="Montserrat"/>
            </a:endParaRPr>
          </a:p>
        </p:txBody>
      </p:sp>
      <p:sp>
        <p:nvSpPr>
          <p:cNvPr id="206" name="Google Shape;206;p31"/>
          <p:cNvSpPr txBox="1"/>
          <p:nvPr/>
        </p:nvSpPr>
        <p:spPr>
          <a:xfrm>
            <a:off x="248250" y="2629425"/>
            <a:ext cx="4425300" cy="446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700">
                <a:solidFill>
                  <a:srgbClr val="FF00FF"/>
                </a:solidFill>
                <a:latin typeface="Montserrat"/>
                <a:ea typeface="Montserrat"/>
                <a:cs typeface="Montserrat"/>
                <a:sym typeface="Montserrat"/>
              </a:rPr>
              <a:t>ACCURACY OF MODEL </a:t>
            </a:r>
            <a:endParaRPr sz="1700">
              <a:solidFill>
                <a:srgbClr val="FFFFFF"/>
              </a:solidFill>
              <a:latin typeface="Montserrat"/>
              <a:ea typeface="Montserrat"/>
              <a:cs typeface="Montserrat"/>
              <a:sym typeface="Montserrat"/>
            </a:endParaRPr>
          </a:p>
        </p:txBody>
      </p:sp>
      <p:sp>
        <p:nvSpPr>
          <p:cNvPr id="207" name="Google Shape;20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nvSpPr>
        <p:spPr>
          <a:xfrm>
            <a:off x="248250" y="226100"/>
            <a:ext cx="8647500" cy="2104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rgbClr val="FF00FF"/>
                </a:solidFill>
                <a:latin typeface="Montserrat"/>
                <a:ea typeface="Montserrat"/>
                <a:cs typeface="Montserrat"/>
                <a:sym typeface="Montserrat"/>
              </a:rPr>
              <a:t>10-FOLD CROSS VALIDATION</a:t>
            </a:r>
            <a:endParaRPr b="1" sz="17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700">
                <a:solidFill>
                  <a:srgbClr val="FFFFFF"/>
                </a:solidFill>
                <a:latin typeface="Montserrat"/>
                <a:ea typeface="Montserrat"/>
                <a:cs typeface="Montserrat"/>
                <a:sym typeface="Montserrat"/>
              </a:rPr>
              <a:t>Split the sample of galaxies with known redshifts into ten sets or folds, which are usually chosen randomly. Then train the classifier on the galaxies in nine of these sets and test it on the galaxies in the tenth set and record the precision and recall. You repeat this process for each fold and calculate the mean and the standard deviation. Model is now ready to be tested on unknown galaxies.</a:t>
            </a:r>
            <a:endParaRPr sz="1700">
              <a:solidFill>
                <a:srgbClr val="FFFFFF"/>
              </a:solidFill>
              <a:latin typeface="Montserrat"/>
              <a:ea typeface="Montserrat"/>
              <a:cs typeface="Montserrat"/>
              <a:sym typeface="Montserrat"/>
            </a:endParaRPr>
          </a:p>
        </p:txBody>
      </p:sp>
      <p:pic>
        <p:nvPicPr>
          <p:cNvPr id="213" name="Google Shape;213;p32"/>
          <p:cNvPicPr preferRelativeResize="0"/>
          <p:nvPr/>
        </p:nvPicPr>
        <p:blipFill rotWithShape="1">
          <a:blip r:embed="rId3">
            <a:alphaModFix/>
          </a:blip>
          <a:srcRect b="15684" l="8961" r="9499" t="10780"/>
          <a:stretch/>
        </p:blipFill>
        <p:spPr>
          <a:xfrm>
            <a:off x="3793363" y="2492000"/>
            <a:ext cx="5102376" cy="2588301"/>
          </a:xfrm>
          <a:prstGeom prst="rect">
            <a:avLst/>
          </a:prstGeom>
          <a:noFill/>
          <a:ln>
            <a:noFill/>
          </a:ln>
        </p:spPr>
      </p:pic>
      <p:pic>
        <p:nvPicPr>
          <p:cNvPr id="214" name="Google Shape;214;p32"/>
          <p:cNvPicPr preferRelativeResize="0"/>
          <p:nvPr/>
        </p:nvPicPr>
        <p:blipFill>
          <a:blip r:embed="rId4">
            <a:alphaModFix/>
          </a:blip>
          <a:stretch>
            <a:fillRect/>
          </a:stretch>
        </p:blipFill>
        <p:spPr>
          <a:xfrm>
            <a:off x="140925" y="2804988"/>
            <a:ext cx="3488563" cy="1962317"/>
          </a:xfrm>
          <a:prstGeom prst="rect">
            <a:avLst/>
          </a:prstGeom>
          <a:noFill/>
          <a:ln>
            <a:noFill/>
          </a:ln>
        </p:spPr>
      </p:pic>
      <p:sp>
        <p:nvSpPr>
          <p:cNvPr id="215" name="Google Shape;21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nvSpPr>
        <p:spPr>
          <a:xfrm>
            <a:off x="0" y="61950"/>
            <a:ext cx="6699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u="sng">
                <a:solidFill>
                  <a:srgbClr val="FFFFFF"/>
                </a:solidFill>
                <a:latin typeface="Trebuchet MS"/>
                <a:ea typeface="Trebuchet MS"/>
                <a:cs typeface="Trebuchet MS"/>
                <a:sym typeface="Trebuchet MS"/>
              </a:rPr>
              <a:t>GUIDE</a:t>
            </a:r>
            <a:r>
              <a:rPr b="1" lang="en" sz="4200">
                <a:solidFill>
                  <a:srgbClr val="FFFFFF"/>
                </a:solidFill>
                <a:latin typeface="Trebuchet MS"/>
                <a:ea typeface="Trebuchet MS"/>
                <a:cs typeface="Trebuchet MS"/>
                <a:sym typeface="Trebuchet MS"/>
              </a:rPr>
              <a:t> </a:t>
            </a:r>
            <a:endParaRPr b="1" sz="4200">
              <a:solidFill>
                <a:srgbClr val="FFFFFF"/>
              </a:solidFill>
              <a:latin typeface="Trebuchet MS"/>
              <a:ea typeface="Trebuchet MS"/>
              <a:cs typeface="Trebuchet MS"/>
              <a:sym typeface="Trebuchet MS"/>
            </a:endParaRPr>
          </a:p>
          <a:p>
            <a:pPr indent="0" lvl="0" marL="0" rtl="0" algn="l">
              <a:spcBef>
                <a:spcPts val="0"/>
              </a:spcBef>
              <a:spcAft>
                <a:spcPts val="0"/>
              </a:spcAft>
              <a:buNone/>
            </a:pPr>
            <a:r>
              <a:t/>
            </a:r>
            <a:endParaRPr sz="2100">
              <a:solidFill>
                <a:srgbClr val="00FF00"/>
              </a:solidFill>
              <a:latin typeface="Playfair Display"/>
              <a:ea typeface="Playfair Display"/>
              <a:cs typeface="Playfair Display"/>
              <a:sym typeface="Playfair Display"/>
            </a:endParaRPr>
          </a:p>
          <a:p>
            <a:pPr indent="0" lvl="0" marL="0" rtl="0" algn="l">
              <a:spcBef>
                <a:spcPts val="0"/>
              </a:spcBef>
              <a:spcAft>
                <a:spcPts val="0"/>
              </a:spcAft>
              <a:buNone/>
            </a:pPr>
            <a:r>
              <a:rPr lang="en" sz="3300">
                <a:solidFill>
                  <a:srgbClr val="00FF00"/>
                </a:solidFill>
                <a:latin typeface="Playfair Display"/>
                <a:ea typeface="Playfair Display"/>
                <a:cs typeface="Playfair Display"/>
                <a:sym typeface="Playfair Display"/>
              </a:rPr>
              <a:t>Dr. Pon Harshavardhanan</a:t>
            </a:r>
            <a:endParaRPr sz="3300">
              <a:solidFill>
                <a:srgbClr val="00FF00"/>
              </a:solidFill>
              <a:latin typeface="Playfair Display"/>
              <a:ea typeface="Playfair Display"/>
              <a:cs typeface="Playfair Display"/>
              <a:sym typeface="Playfair Display"/>
            </a:endParaRPr>
          </a:p>
        </p:txBody>
      </p:sp>
      <p:pic>
        <p:nvPicPr>
          <p:cNvPr id="65" name="Google Shape;65;p15"/>
          <p:cNvPicPr preferRelativeResize="0"/>
          <p:nvPr/>
        </p:nvPicPr>
        <p:blipFill>
          <a:blip r:embed="rId4">
            <a:alphaModFix/>
          </a:blip>
          <a:stretch>
            <a:fillRect/>
          </a:stretch>
        </p:blipFill>
        <p:spPr>
          <a:xfrm>
            <a:off x="4275900" y="1412900"/>
            <a:ext cx="4744150" cy="2449925"/>
          </a:xfrm>
          <a:prstGeom prst="rect">
            <a:avLst/>
          </a:prstGeom>
          <a:noFill/>
          <a:ln>
            <a:noFill/>
          </a:ln>
        </p:spPr>
      </p:pic>
      <p:sp>
        <p:nvSpPr>
          <p:cNvPr id="66" name="Google Shape;66;p15"/>
          <p:cNvSpPr txBox="1"/>
          <p:nvPr/>
        </p:nvSpPr>
        <p:spPr>
          <a:xfrm>
            <a:off x="0" y="2324025"/>
            <a:ext cx="50427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u="sng">
                <a:solidFill>
                  <a:srgbClr val="FFFFFF"/>
                </a:solidFill>
                <a:latin typeface="Trebuchet MS"/>
                <a:ea typeface="Trebuchet MS"/>
                <a:cs typeface="Trebuchet MS"/>
                <a:sym typeface="Trebuchet MS"/>
              </a:rPr>
              <a:t>TEAM MEMBERS</a:t>
            </a:r>
            <a:r>
              <a:rPr b="1" lang="en" sz="3000" u="sng">
                <a:solidFill>
                  <a:srgbClr val="FFFFFF"/>
                </a:solidFill>
                <a:latin typeface="Trebuchet MS"/>
                <a:ea typeface="Trebuchet MS"/>
                <a:cs typeface="Trebuchet MS"/>
                <a:sym typeface="Trebuchet MS"/>
              </a:rPr>
              <a:t> </a:t>
            </a:r>
            <a:endParaRPr b="1" sz="3300" u="sng">
              <a:solidFill>
                <a:srgbClr val="FFFFFF"/>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rgbClr val="FFFF00"/>
              </a:solidFill>
            </a:endParaRPr>
          </a:p>
          <a:p>
            <a:pPr indent="0" lvl="0" marL="0" rtl="0" algn="l">
              <a:spcBef>
                <a:spcPts val="0"/>
              </a:spcBef>
              <a:spcAft>
                <a:spcPts val="0"/>
              </a:spcAft>
              <a:buNone/>
            </a:pPr>
            <a:r>
              <a:rPr lang="en" sz="2400">
                <a:solidFill>
                  <a:srgbClr val="FFFF00"/>
                </a:solidFill>
              </a:rPr>
              <a:t>PRANJAL ROY           19BAI10008</a:t>
            </a:r>
            <a:endParaRPr b="1" sz="3000">
              <a:solidFill>
                <a:srgbClr val="FFFF00"/>
              </a:solidFill>
              <a:latin typeface="Trebuchet MS"/>
              <a:ea typeface="Trebuchet MS"/>
              <a:cs typeface="Trebuchet MS"/>
              <a:sym typeface="Trebuchet MS"/>
            </a:endParaRPr>
          </a:p>
          <a:p>
            <a:pPr indent="0" lvl="0" marL="0" rtl="0" algn="l">
              <a:spcBef>
                <a:spcPts val="0"/>
              </a:spcBef>
              <a:spcAft>
                <a:spcPts val="0"/>
              </a:spcAft>
              <a:buNone/>
            </a:pPr>
            <a:r>
              <a:rPr lang="en" sz="2400">
                <a:solidFill>
                  <a:srgbClr val="FFFF00"/>
                </a:solidFill>
              </a:rPr>
              <a:t>SHANZEH BATOOL    19BAI10017</a:t>
            </a:r>
            <a:endParaRPr sz="2400">
              <a:solidFill>
                <a:srgbClr val="FFFF00"/>
              </a:solidFill>
            </a:endParaRPr>
          </a:p>
          <a:p>
            <a:pPr indent="0" lvl="0" marL="0" rtl="0" algn="l">
              <a:spcBef>
                <a:spcPts val="0"/>
              </a:spcBef>
              <a:spcAft>
                <a:spcPts val="0"/>
              </a:spcAft>
              <a:buNone/>
            </a:pPr>
            <a:r>
              <a:rPr lang="en" sz="2400">
                <a:solidFill>
                  <a:srgbClr val="FFFF00"/>
                </a:solidFill>
              </a:rPr>
              <a:t>KARAN JAIN               19BAI10095</a:t>
            </a:r>
            <a:endParaRPr sz="2400">
              <a:solidFill>
                <a:srgbClr val="FFFF00"/>
              </a:solidFill>
            </a:endParaRPr>
          </a:p>
          <a:p>
            <a:pPr indent="0" lvl="0" marL="0" rtl="0" algn="l">
              <a:spcBef>
                <a:spcPts val="0"/>
              </a:spcBef>
              <a:spcAft>
                <a:spcPts val="0"/>
              </a:spcAft>
              <a:buNone/>
            </a:pPr>
            <a:r>
              <a:rPr lang="en" sz="2400">
                <a:solidFill>
                  <a:srgbClr val="FFFF00"/>
                </a:solidFill>
              </a:rPr>
              <a:t>SHALINI DAS              19BAI10139</a:t>
            </a:r>
            <a:endParaRPr b="1" sz="3000">
              <a:solidFill>
                <a:srgbClr val="FFFF00"/>
              </a:solidFill>
              <a:latin typeface="Trebuchet MS"/>
              <a:ea typeface="Trebuchet MS"/>
              <a:cs typeface="Trebuchet MS"/>
              <a:sym typeface="Trebuchet MS"/>
            </a:endParaRPr>
          </a:p>
        </p:txBody>
      </p:sp>
      <p:sp>
        <p:nvSpPr>
          <p:cNvPr id="67" name="Google Shape;6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7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FF00"/>
                </a:solidFill>
                <a:latin typeface="Montserrat"/>
                <a:ea typeface="Montserrat"/>
                <a:cs typeface="Montserrat"/>
                <a:sym typeface="Montserrat"/>
              </a:rPr>
              <a:t>DECISION TREE </a:t>
            </a:r>
            <a:endParaRPr b="1">
              <a:solidFill>
                <a:srgbClr val="00FF00"/>
              </a:solidFill>
              <a:latin typeface="Montserrat"/>
              <a:ea typeface="Montserrat"/>
              <a:cs typeface="Montserrat"/>
              <a:sym typeface="Montserrat"/>
            </a:endParaRPr>
          </a:p>
        </p:txBody>
      </p:sp>
      <p:sp>
        <p:nvSpPr>
          <p:cNvPr id="221" name="Google Shape;221;p33"/>
          <p:cNvSpPr txBox="1"/>
          <p:nvPr/>
        </p:nvSpPr>
        <p:spPr>
          <a:xfrm>
            <a:off x="148725" y="604125"/>
            <a:ext cx="8796600" cy="1837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700">
                <a:solidFill>
                  <a:srgbClr val="FFFF00"/>
                </a:solidFill>
                <a:latin typeface="Montserrat"/>
                <a:ea typeface="Montserrat"/>
                <a:cs typeface="Montserrat"/>
                <a:sym typeface="Montserrat"/>
              </a:rPr>
              <a:t>SELECTION OF ATTRIBUTES </a:t>
            </a:r>
            <a:r>
              <a:rPr lang="en" sz="1700">
                <a:solidFill>
                  <a:srgbClr val="FFFFFF"/>
                </a:solidFill>
                <a:latin typeface="Montserrat"/>
                <a:ea typeface="Montserrat"/>
                <a:cs typeface="Montserrat"/>
                <a:sym typeface="Montserrat"/>
              </a:rPr>
              <a:t>At each level, the attribute selected should be a question that maximizes the new information or minimizes the error. In astronomy, most of our data will be real valued.</a:t>
            </a:r>
            <a:endParaRPr sz="1700">
              <a:solidFill>
                <a:srgbClr val="FFFFFF"/>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b="1" lang="en" sz="1700">
                <a:solidFill>
                  <a:srgbClr val="FFFF00"/>
                </a:solidFill>
                <a:latin typeface="Montserrat"/>
                <a:ea typeface="Montserrat"/>
                <a:cs typeface="Montserrat"/>
                <a:sym typeface="Montserrat"/>
              </a:rPr>
              <a:t>ENTROPY</a:t>
            </a:r>
            <a:r>
              <a:rPr lang="en" sz="1700">
                <a:solidFill>
                  <a:srgbClr val="FFFF00"/>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Entropy meas</a:t>
            </a:r>
            <a:r>
              <a:rPr lang="en" sz="1800">
                <a:solidFill>
                  <a:srgbClr val="FFFFFF"/>
                </a:solidFill>
                <a:latin typeface="Montserrat"/>
                <a:ea typeface="Montserrat"/>
                <a:cs typeface="Montserrat"/>
                <a:sym typeface="Montserrat"/>
              </a:rPr>
              <a:t>ures how predict</a:t>
            </a:r>
            <a:r>
              <a:rPr lang="en" sz="1800">
                <a:solidFill>
                  <a:schemeClr val="dk1"/>
                </a:solidFill>
                <a:latin typeface="Montserrat"/>
                <a:ea typeface="Montserrat"/>
                <a:cs typeface="Montserrat"/>
                <a:sym typeface="Montserrat"/>
              </a:rPr>
              <a:t>able or uncertain a distribution is. So if we have complete certainty, the entropy equals zero. </a:t>
            </a:r>
            <a:endParaRPr sz="1700">
              <a:solidFill>
                <a:srgbClr val="FFFFFF"/>
              </a:solidFill>
              <a:latin typeface="Montserrat"/>
              <a:ea typeface="Montserrat"/>
              <a:cs typeface="Montserrat"/>
              <a:sym typeface="Montserrat"/>
            </a:endParaRPr>
          </a:p>
        </p:txBody>
      </p:sp>
      <p:pic>
        <p:nvPicPr>
          <p:cNvPr id="222" name="Google Shape;222;p33"/>
          <p:cNvPicPr preferRelativeResize="0"/>
          <p:nvPr/>
        </p:nvPicPr>
        <p:blipFill>
          <a:blip r:embed="rId3">
            <a:alphaModFix/>
          </a:blip>
          <a:stretch>
            <a:fillRect/>
          </a:stretch>
        </p:blipFill>
        <p:spPr>
          <a:xfrm>
            <a:off x="4809025" y="2534700"/>
            <a:ext cx="4136172" cy="2497300"/>
          </a:xfrm>
          <a:prstGeom prst="rect">
            <a:avLst/>
          </a:prstGeom>
          <a:noFill/>
          <a:ln>
            <a:noFill/>
          </a:ln>
        </p:spPr>
      </p:pic>
      <p:sp>
        <p:nvSpPr>
          <p:cNvPr id="223" name="Google Shape;223;p33"/>
          <p:cNvSpPr txBox="1"/>
          <p:nvPr/>
        </p:nvSpPr>
        <p:spPr>
          <a:xfrm>
            <a:off x="148725" y="2658400"/>
            <a:ext cx="4474200" cy="237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en" sz="1700">
                <a:solidFill>
                  <a:srgbClr val="FFFF00"/>
                </a:solidFill>
                <a:latin typeface="Montserrat"/>
                <a:ea typeface="Montserrat"/>
                <a:cs typeface="Montserrat"/>
                <a:sym typeface="Montserrat"/>
              </a:rPr>
              <a:t>INFORMATION GAIN  </a:t>
            </a:r>
            <a:r>
              <a:rPr lang="en" sz="1800">
                <a:solidFill>
                  <a:srgbClr val="FFFFFF"/>
                </a:solidFill>
                <a:latin typeface="Montserrat"/>
                <a:ea typeface="Montserrat"/>
                <a:cs typeface="Montserrat"/>
                <a:sym typeface="Montserrat"/>
              </a:rPr>
              <a:t>Information gain measures how much entropy is reduced by answering a particular question. What question should we have asked first to make the optimal split as the one that maximizes the information gain of that decision.</a:t>
            </a:r>
            <a:endParaRPr sz="1700">
              <a:solidFill>
                <a:srgbClr val="FFFFFF"/>
              </a:solidFill>
              <a:latin typeface="Montserrat"/>
              <a:ea typeface="Montserrat"/>
              <a:cs typeface="Montserrat"/>
              <a:sym typeface="Montserrat"/>
            </a:endParaRPr>
          </a:p>
        </p:txBody>
      </p:sp>
      <p:sp>
        <p:nvSpPr>
          <p:cNvPr id="224" name="Google Shape;22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155850" y="144600"/>
            <a:ext cx="8832300" cy="6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120">
                <a:solidFill>
                  <a:srgbClr val="00FFFF"/>
                </a:solidFill>
                <a:latin typeface="Montserrat"/>
                <a:ea typeface="Montserrat"/>
                <a:cs typeface="Montserrat"/>
                <a:sym typeface="Montserrat"/>
              </a:rPr>
              <a:t>ESTIMATING REDSHIFTS USING DECISION TREE REGRESSION</a:t>
            </a:r>
            <a:endParaRPr b="1" sz="2120">
              <a:solidFill>
                <a:srgbClr val="00FFFF"/>
              </a:solidFill>
              <a:latin typeface="Montserrat"/>
              <a:ea typeface="Montserrat"/>
              <a:cs typeface="Montserrat"/>
              <a:sym typeface="Montserrat"/>
            </a:endParaRPr>
          </a:p>
        </p:txBody>
      </p:sp>
      <p:sp>
        <p:nvSpPr>
          <p:cNvPr id="230" name="Google Shape;230;p34"/>
          <p:cNvSpPr txBox="1"/>
          <p:nvPr>
            <p:ph idx="1" type="body"/>
          </p:nvPr>
        </p:nvSpPr>
        <p:spPr>
          <a:xfrm>
            <a:off x="230225" y="863625"/>
            <a:ext cx="4257600" cy="38958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The Sloan Digital Sky Survey measured the flux of each object using 5 optical and infrared filters between 300 and 1,100 nanometers. Each of these fluxes tells us how much light the object emits in that wavelength range.</a:t>
            </a:r>
            <a:endParaRPr sz="1500">
              <a:solidFill>
                <a:srgbClr val="FFFFFF"/>
              </a:solidFill>
              <a:latin typeface="Montserrat"/>
              <a:ea typeface="Montserrat"/>
              <a:cs typeface="Montserrat"/>
              <a:sym typeface="Montserrat"/>
            </a:endParaRPr>
          </a:p>
          <a:p>
            <a:pPr indent="-323850" lvl="0" marL="457200" marR="279400" rtl="0" algn="l">
              <a:lnSpc>
                <a:spcPct val="115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The fluxes are converted to magnitudes also referred to by their filter names </a:t>
            </a:r>
            <a:r>
              <a:rPr lang="en" sz="1500">
                <a:solidFill>
                  <a:srgbClr val="FFFF00"/>
                </a:solidFill>
                <a:latin typeface="Montserrat"/>
                <a:ea typeface="Montserrat"/>
                <a:cs typeface="Montserrat"/>
                <a:sym typeface="Montserrat"/>
              </a:rPr>
              <a:t>u, g, r, i and z</a:t>
            </a:r>
            <a:r>
              <a:rPr lang="en" sz="1500">
                <a:solidFill>
                  <a:srgbClr val="FFFFFF"/>
                </a:solidFill>
                <a:latin typeface="Montserrat"/>
                <a:ea typeface="Montserrat"/>
                <a:cs typeface="Montserrat"/>
                <a:sym typeface="Montserrat"/>
              </a:rPr>
              <a:t>.</a:t>
            </a:r>
            <a:endParaRPr sz="1500">
              <a:solidFill>
                <a:srgbClr val="FFFFFF"/>
              </a:solidFill>
              <a:latin typeface="Montserrat"/>
              <a:ea typeface="Montserrat"/>
              <a:cs typeface="Montserrat"/>
              <a:sym typeface="Montserrat"/>
            </a:endParaRPr>
          </a:p>
          <a:p>
            <a:pPr indent="-323850" lvl="0" marL="457200" rtl="0" algn="l">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The spectrum on this plot comes from </a:t>
            </a:r>
            <a:r>
              <a:rPr lang="en" sz="1500">
                <a:solidFill>
                  <a:srgbClr val="FFFF00"/>
                </a:solidFill>
                <a:latin typeface="Montserrat"/>
                <a:ea typeface="Montserrat"/>
                <a:cs typeface="Montserrat"/>
                <a:sym typeface="Montserrat"/>
              </a:rPr>
              <a:t>bright star Vega</a:t>
            </a:r>
            <a:r>
              <a:rPr lang="en" sz="1500">
                <a:solidFill>
                  <a:srgbClr val="FFFFFF"/>
                </a:solidFill>
                <a:latin typeface="Montserrat"/>
                <a:ea typeface="Montserrat"/>
                <a:cs typeface="Montserrat"/>
                <a:sym typeface="Montserrat"/>
              </a:rPr>
              <a:t>, a blue white main sequence star about 25 light years away. </a:t>
            </a:r>
            <a:endParaRPr sz="1500">
              <a:solidFill>
                <a:srgbClr val="FFFFFF"/>
              </a:solidFill>
              <a:latin typeface="Montserrat"/>
              <a:ea typeface="Montserrat"/>
              <a:cs typeface="Montserrat"/>
              <a:sym typeface="Montserrat"/>
            </a:endParaRPr>
          </a:p>
        </p:txBody>
      </p:sp>
      <p:pic>
        <p:nvPicPr>
          <p:cNvPr id="231" name="Google Shape;231;p34"/>
          <p:cNvPicPr preferRelativeResize="0"/>
          <p:nvPr/>
        </p:nvPicPr>
        <p:blipFill>
          <a:blip r:embed="rId3">
            <a:alphaModFix/>
          </a:blip>
          <a:stretch>
            <a:fillRect/>
          </a:stretch>
        </p:blipFill>
        <p:spPr>
          <a:xfrm>
            <a:off x="4572000" y="803366"/>
            <a:ext cx="4433425" cy="3401935"/>
          </a:xfrm>
          <a:prstGeom prst="rect">
            <a:avLst/>
          </a:prstGeom>
          <a:noFill/>
          <a:ln>
            <a:noFill/>
          </a:ln>
        </p:spPr>
      </p:pic>
      <p:sp>
        <p:nvSpPr>
          <p:cNvPr id="232" name="Google Shape;232;p34"/>
          <p:cNvSpPr txBox="1"/>
          <p:nvPr/>
        </p:nvSpPr>
        <p:spPr>
          <a:xfrm>
            <a:off x="4758150" y="4325500"/>
            <a:ext cx="4061100" cy="615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100"/>
              </a:spcAft>
              <a:buNone/>
            </a:pPr>
            <a:r>
              <a:rPr lang="en" sz="1300">
                <a:solidFill>
                  <a:srgbClr val="FFFF00"/>
                </a:solidFill>
                <a:latin typeface="Montserrat"/>
                <a:ea typeface="Montserrat"/>
                <a:cs typeface="Montserrat"/>
                <a:sym typeface="Montserrat"/>
              </a:rPr>
              <a:t>Distribution of total light emitted by a galaxy over the whole electromagnetic spectrum</a:t>
            </a:r>
            <a:endParaRPr sz="1300">
              <a:solidFill>
                <a:srgbClr val="FFFF00"/>
              </a:solidFill>
              <a:latin typeface="Montserrat"/>
              <a:ea typeface="Montserrat"/>
              <a:cs typeface="Montserrat"/>
              <a:sym typeface="Montserrat"/>
            </a:endParaRPr>
          </a:p>
        </p:txBody>
      </p:sp>
      <p:sp>
        <p:nvSpPr>
          <p:cNvPr id="233" name="Google Shape;23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idx="1" type="body"/>
          </p:nvPr>
        </p:nvSpPr>
        <p:spPr>
          <a:xfrm>
            <a:off x="291125" y="173525"/>
            <a:ext cx="4486800" cy="18891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100"/>
              </a:spcAft>
              <a:buNone/>
            </a:pPr>
            <a:r>
              <a:rPr lang="en" sz="1400">
                <a:solidFill>
                  <a:srgbClr val="FFFFFF"/>
                </a:solidFill>
                <a:latin typeface="Montserrat"/>
                <a:ea typeface="Montserrat"/>
                <a:cs typeface="Montserrat"/>
                <a:sym typeface="Montserrat"/>
              </a:rPr>
              <a:t>S</a:t>
            </a:r>
            <a:r>
              <a:rPr lang="en" sz="1400">
                <a:solidFill>
                  <a:srgbClr val="FFFFFF"/>
                </a:solidFill>
                <a:latin typeface="Montserrat"/>
                <a:ea typeface="Montserrat"/>
                <a:cs typeface="Montserrat"/>
                <a:sym typeface="Montserrat"/>
              </a:rPr>
              <a:t>ilent Vega is actually much further away from us in a distant galaxy. The expansion of space means that light from Vega would be red-shifted and the same spectrum would now peak at longer wavelengths, hence the same filters on the telescope would measure different fluxes in each band.</a:t>
            </a:r>
            <a:endParaRPr sz="1400">
              <a:latin typeface="Montserrat"/>
              <a:ea typeface="Montserrat"/>
              <a:cs typeface="Montserrat"/>
              <a:sym typeface="Montserrat"/>
            </a:endParaRPr>
          </a:p>
        </p:txBody>
      </p:sp>
      <p:pic>
        <p:nvPicPr>
          <p:cNvPr id="239" name="Google Shape;239;p35"/>
          <p:cNvPicPr preferRelativeResize="0"/>
          <p:nvPr/>
        </p:nvPicPr>
        <p:blipFill>
          <a:blip r:embed="rId3">
            <a:alphaModFix/>
          </a:blip>
          <a:stretch>
            <a:fillRect/>
          </a:stretch>
        </p:blipFill>
        <p:spPr>
          <a:xfrm>
            <a:off x="5055850" y="61975"/>
            <a:ext cx="4022525" cy="3043825"/>
          </a:xfrm>
          <a:prstGeom prst="rect">
            <a:avLst/>
          </a:prstGeom>
          <a:noFill/>
          <a:ln>
            <a:noFill/>
          </a:ln>
        </p:spPr>
      </p:pic>
      <p:sp>
        <p:nvSpPr>
          <p:cNvPr id="240" name="Google Shape;240;p35"/>
          <p:cNvSpPr txBox="1"/>
          <p:nvPr>
            <p:ph idx="1" type="body"/>
          </p:nvPr>
        </p:nvSpPr>
        <p:spPr>
          <a:xfrm>
            <a:off x="291125" y="2243300"/>
            <a:ext cx="4486800" cy="28011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00"/>
                </a:solidFill>
                <a:latin typeface="Montserrat"/>
                <a:ea typeface="Montserrat"/>
                <a:cs typeface="Montserrat"/>
                <a:sym typeface="Montserrat"/>
              </a:rPr>
              <a:t>The measured property we can use to quantify this are colors. Colors are the ratio of the flats measurements in neighboring filters, which is equivalent to subtracting the magnitudes.</a:t>
            </a:r>
            <a:r>
              <a:rPr lang="en" sz="1400">
                <a:solidFill>
                  <a:srgbClr val="FFFFFF"/>
                </a:solidFill>
                <a:latin typeface="Montserrat"/>
                <a:ea typeface="Montserrat"/>
                <a:cs typeface="Montserrat"/>
                <a:sym typeface="Montserrat"/>
              </a:rPr>
              <a:t> The five Sloan filters linked to four colors. u-g, g-r, r-i and i-z. A galaxy emits light with a spectrum that's basically the sum of all of the stars in the galaxy. The key to photometric redshift classification is that a red shifted galaxy will have different observed colors to what it would have at redshift zero.</a:t>
            </a:r>
            <a:endParaRPr sz="1400">
              <a:latin typeface="Montserrat"/>
              <a:ea typeface="Montserrat"/>
              <a:cs typeface="Montserrat"/>
              <a:sym typeface="Montserrat"/>
            </a:endParaRPr>
          </a:p>
          <a:p>
            <a:pPr indent="0" lvl="0" marL="0" rtl="0" algn="l">
              <a:spcBef>
                <a:spcPts val="1100"/>
              </a:spcBef>
              <a:spcAft>
                <a:spcPts val="1200"/>
              </a:spcAft>
              <a:buNone/>
            </a:pPr>
            <a:r>
              <a:t/>
            </a:r>
            <a:endParaRPr sz="1600">
              <a:latin typeface="Montserrat"/>
              <a:ea typeface="Montserrat"/>
              <a:cs typeface="Montserrat"/>
              <a:sym typeface="Montserrat"/>
            </a:endParaRPr>
          </a:p>
        </p:txBody>
      </p:sp>
      <p:pic>
        <p:nvPicPr>
          <p:cNvPr id="241" name="Google Shape;241;p35"/>
          <p:cNvPicPr preferRelativeResize="0"/>
          <p:nvPr/>
        </p:nvPicPr>
        <p:blipFill rotWithShape="1">
          <a:blip r:embed="rId4">
            <a:alphaModFix/>
          </a:blip>
          <a:srcRect b="2405" l="2591" r="1797" t="3618"/>
          <a:stretch/>
        </p:blipFill>
        <p:spPr>
          <a:xfrm>
            <a:off x="5456563" y="3155425"/>
            <a:ext cx="3221089" cy="1888975"/>
          </a:xfrm>
          <a:prstGeom prst="rect">
            <a:avLst/>
          </a:prstGeom>
          <a:noFill/>
          <a:ln>
            <a:noFill/>
          </a:ln>
        </p:spPr>
      </p:pic>
      <p:sp>
        <p:nvSpPr>
          <p:cNvPr id="242" name="Google Shape;24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idx="1" type="body"/>
          </p:nvPr>
        </p:nvSpPr>
        <p:spPr>
          <a:xfrm>
            <a:off x="169100" y="322250"/>
            <a:ext cx="3877500" cy="17229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600">
                <a:solidFill>
                  <a:srgbClr val="FFFF00"/>
                </a:solidFill>
                <a:latin typeface="Montserrat"/>
                <a:ea typeface="Montserrat"/>
                <a:cs typeface="Montserrat"/>
                <a:sym typeface="Montserrat"/>
              </a:rPr>
              <a:t>STEP 1:</a:t>
            </a:r>
            <a:r>
              <a:rPr lang="en" sz="1600">
                <a:solidFill>
                  <a:srgbClr val="FFFFFF"/>
                </a:solidFill>
                <a:latin typeface="Montserrat"/>
                <a:ea typeface="Montserrat"/>
                <a:cs typeface="Montserrat"/>
                <a:sym typeface="Montserrat"/>
              </a:rPr>
              <a:t> We take a large set of galaxies, say, 50,000, for which we have measured accurate spectroscopic red shifts and derived four photometric colors from this low magnitudes. </a:t>
            </a:r>
            <a:endParaRPr sz="1600">
              <a:solidFill>
                <a:srgbClr val="FFFFFF"/>
              </a:solidFill>
              <a:latin typeface="Montserrat"/>
              <a:ea typeface="Montserrat"/>
              <a:cs typeface="Montserrat"/>
              <a:sym typeface="Montserrat"/>
            </a:endParaRPr>
          </a:p>
        </p:txBody>
      </p:sp>
      <p:sp>
        <p:nvSpPr>
          <p:cNvPr id="248" name="Google Shape;248;p36"/>
          <p:cNvSpPr txBox="1"/>
          <p:nvPr/>
        </p:nvSpPr>
        <p:spPr>
          <a:xfrm>
            <a:off x="169100" y="2739050"/>
            <a:ext cx="3877500" cy="1847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FFFF00"/>
                </a:solidFill>
                <a:latin typeface="Montserrat"/>
                <a:ea typeface="Montserrat"/>
                <a:cs typeface="Montserrat"/>
                <a:sym typeface="Montserrat"/>
              </a:rPr>
              <a:t>STEP 2:</a:t>
            </a:r>
            <a:r>
              <a:rPr lang="en" sz="1600">
                <a:solidFill>
                  <a:srgbClr val="FFFFFF"/>
                </a:solidFill>
                <a:latin typeface="Montserrat"/>
                <a:ea typeface="Montserrat"/>
                <a:cs typeface="Montserrat"/>
                <a:sym typeface="Montserrat"/>
              </a:rPr>
              <a:t> </a:t>
            </a:r>
            <a:r>
              <a:rPr lang="en" sz="1600">
                <a:solidFill>
                  <a:srgbClr val="FFFFFF"/>
                </a:solidFill>
                <a:latin typeface="Montserrat"/>
                <a:ea typeface="Montserrat"/>
                <a:cs typeface="Montserrat"/>
                <a:sym typeface="Montserrat"/>
              </a:rPr>
              <a:t>We then train a decision tree regressor that builds a model mapping the features, in this case the four colors. To the results, in this case the red shifts measured from spectroscopy.</a:t>
            </a:r>
            <a:endParaRPr/>
          </a:p>
        </p:txBody>
      </p:sp>
      <p:pic>
        <p:nvPicPr>
          <p:cNvPr id="249" name="Google Shape;249;p36"/>
          <p:cNvPicPr preferRelativeResize="0"/>
          <p:nvPr/>
        </p:nvPicPr>
        <p:blipFill rotWithShape="1">
          <a:blip r:embed="rId3">
            <a:alphaModFix/>
          </a:blip>
          <a:srcRect b="1529" l="2061" r="1589" t="4068"/>
          <a:stretch/>
        </p:blipFill>
        <p:spPr>
          <a:xfrm>
            <a:off x="4204500" y="816875"/>
            <a:ext cx="4830400" cy="3112000"/>
          </a:xfrm>
          <a:prstGeom prst="rect">
            <a:avLst/>
          </a:prstGeom>
          <a:noFill/>
          <a:ln>
            <a:noFill/>
          </a:ln>
        </p:spPr>
      </p:pic>
      <p:sp>
        <p:nvSpPr>
          <p:cNvPr id="250" name="Google Shape;250;p36"/>
          <p:cNvSpPr txBox="1"/>
          <p:nvPr>
            <p:ph idx="1" type="body"/>
          </p:nvPr>
        </p:nvSpPr>
        <p:spPr>
          <a:xfrm>
            <a:off x="4278488" y="4072025"/>
            <a:ext cx="4682400" cy="4338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200"/>
              </a:spcAft>
              <a:buNone/>
            </a:pPr>
            <a:r>
              <a:rPr lang="en" sz="1300">
                <a:solidFill>
                  <a:srgbClr val="FFFF00"/>
                </a:solidFill>
                <a:latin typeface="Montserrat"/>
                <a:ea typeface="Montserrat"/>
                <a:cs typeface="Montserrat"/>
                <a:sym typeface="Montserrat"/>
              </a:rPr>
              <a:t>TOP</a:t>
            </a:r>
            <a:r>
              <a:rPr lang="en" sz="1300">
                <a:solidFill>
                  <a:srgbClr val="FFFF00"/>
                </a:solidFill>
                <a:latin typeface="Montserrat"/>
                <a:ea typeface="Montserrat"/>
                <a:cs typeface="Montserrat"/>
                <a:sym typeface="Montserrat"/>
              </a:rPr>
              <a:t> 3 LEVELS OF THE DECISION TREE REGRESSION</a:t>
            </a:r>
            <a:endParaRPr sz="1300">
              <a:solidFill>
                <a:srgbClr val="FFFF00"/>
              </a:solidFill>
              <a:latin typeface="Montserrat"/>
              <a:ea typeface="Montserrat"/>
              <a:cs typeface="Montserrat"/>
              <a:sym typeface="Montserrat"/>
            </a:endParaRPr>
          </a:p>
        </p:txBody>
      </p:sp>
      <p:cxnSp>
        <p:nvCxnSpPr>
          <p:cNvPr id="251" name="Google Shape;251;p36"/>
          <p:cNvCxnSpPr>
            <a:stCxn id="247" idx="2"/>
            <a:endCxn id="248" idx="0"/>
          </p:cNvCxnSpPr>
          <p:nvPr/>
        </p:nvCxnSpPr>
        <p:spPr>
          <a:xfrm>
            <a:off x="2107850" y="2045150"/>
            <a:ext cx="0" cy="693900"/>
          </a:xfrm>
          <a:prstGeom prst="straightConnector1">
            <a:avLst/>
          </a:prstGeom>
          <a:noFill/>
          <a:ln cap="flat" cmpd="sng" w="9525">
            <a:solidFill>
              <a:srgbClr val="FFFFFF"/>
            </a:solidFill>
            <a:prstDash val="solid"/>
            <a:round/>
            <a:headEnd len="med" w="med" type="none"/>
            <a:tailEnd len="med" w="med" type="triangle"/>
          </a:ln>
        </p:spPr>
      </p:cxnSp>
      <p:sp>
        <p:nvSpPr>
          <p:cNvPr id="252" name="Google Shape;25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idx="1" type="body"/>
          </p:nvPr>
        </p:nvSpPr>
        <p:spPr>
          <a:xfrm>
            <a:off x="212525" y="878700"/>
            <a:ext cx="4001400" cy="387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rgbClr val="FFFFFF"/>
                </a:solidFill>
                <a:latin typeface="Montserrat"/>
                <a:ea typeface="Montserrat"/>
                <a:cs typeface="Montserrat"/>
                <a:sym typeface="Montserrat"/>
              </a:rPr>
              <a:t>This plot shows the predicted red shift versus the true redshift for every single galaxy in the sample. We can see that most of the predictions are pretty good. The RMS scatter gives us an estimate of the accuracy of these predictions.</a:t>
            </a:r>
            <a:endParaRPr sz="1400">
              <a:solidFill>
                <a:srgbClr val="FFFFFF"/>
              </a:solidFill>
              <a:latin typeface="Montserrat"/>
              <a:ea typeface="Montserrat"/>
              <a:cs typeface="Montserrat"/>
              <a:sym typeface="Montserrat"/>
            </a:endParaRPr>
          </a:p>
          <a:p>
            <a:pPr indent="0" lvl="0" marL="0" rtl="0" algn="l">
              <a:spcBef>
                <a:spcPts val="1100"/>
              </a:spcBef>
              <a:spcAft>
                <a:spcPts val="0"/>
              </a:spcAft>
              <a:buNone/>
            </a:pPr>
            <a:r>
              <a:rPr lang="en" sz="1400">
                <a:solidFill>
                  <a:srgbClr val="FFFFFF"/>
                </a:solidFill>
                <a:latin typeface="Montserrat"/>
                <a:ea typeface="Montserrat"/>
                <a:cs typeface="Montserrat"/>
                <a:sym typeface="Montserrat"/>
              </a:rPr>
              <a:t>However, there are a lot of incorrect predictions (represented as small circles in graph), sometimes called catastrophic outliers where the model has gone horribly wrong.</a:t>
            </a:r>
            <a:endParaRPr sz="1400">
              <a:solidFill>
                <a:srgbClr val="FFFFFF"/>
              </a:solidFill>
              <a:latin typeface="Montserrat"/>
              <a:ea typeface="Montserrat"/>
              <a:cs typeface="Montserrat"/>
              <a:sym typeface="Montserrat"/>
            </a:endParaRPr>
          </a:p>
          <a:p>
            <a:pPr indent="0" lvl="0" marL="0" rtl="0" algn="l">
              <a:spcBef>
                <a:spcPts val="1100"/>
              </a:spcBef>
              <a:spcAft>
                <a:spcPts val="1100"/>
              </a:spcAft>
              <a:buNone/>
            </a:pPr>
            <a:r>
              <a:rPr lang="en" sz="1400">
                <a:solidFill>
                  <a:srgbClr val="FFFFFF"/>
                </a:solidFill>
                <a:latin typeface="Montserrat"/>
                <a:ea typeface="Montserrat"/>
                <a:cs typeface="Montserrat"/>
                <a:sym typeface="Montserrat"/>
              </a:rPr>
              <a:t>These could be due to incorrect spectroscopic classifications, poorly calibrated colors, or cases were the galaxy is not well represented by the training data. </a:t>
            </a:r>
            <a:endParaRPr sz="1400">
              <a:solidFill>
                <a:srgbClr val="FFFFFF"/>
              </a:solidFill>
              <a:latin typeface="Montserrat"/>
              <a:ea typeface="Montserrat"/>
              <a:cs typeface="Montserrat"/>
              <a:sym typeface="Montserrat"/>
            </a:endParaRPr>
          </a:p>
        </p:txBody>
      </p:sp>
      <p:pic>
        <p:nvPicPr>
          <p:cNvPr id="258" name="Google Shape;258;p37"/>
          <p:cNvPicPr preferRelativeResize="0"/>
          <p:nvPr/>
        </p:nvPicPr>
        <p:blipFill>
          <a:blip r:embed="rId3">
            <a:alphaModFix/>
          </a:blip>
          <a:stretch>
            <a:fillRect/>
          </a:stretch>
        </p:blipFill>
        <p:spPr>
          <a:xfrm>
            <a:off x="4474200" y="878689"/>
            <a:ext cx="4554600" cy="3394012"/>
          </a:xfrm>
          <a:prstGeom prst="rect">
            <a:avLst/>
          </a:prstGeom>
          <a:noFill/>
          <a:ln>
            <a:noFill/>
          </a:ln>
        </p:spPr>
      </p:pic>
      <p:sp>
        <p:nvSpPr>
          <p:cNvPr id="259" name="Google Shape;259;p37"/>
          <p:cNvSpPr txBox="1"/>
          <p:nvPr/>
        </p:nvSpPr>
        <p:spPr>
          <a:xfrm>
            <a:off x="5767650" y="4399850"/>
            <a:ext cx="1967700" cy="415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00"/>
                </a:solidFill>
                <a:latin typeface="Montserrat"/>
                <a:ea typeface="Montserrat"/>
                <a:cs typeface="Montserrat"/>
                <a:sym typeface="Montserrat"/>
              </a:rPr>
              <a:t>Z</a:t>
            </a:r>
            <a:r>
              <a:rPr lang="en" sz="1100">
                <a:solidFill>
                  <a:srgbClr val="FFFF00"/>
                </a:solidFill>
                <a:latin typeface="Montserrat"/>
                <a:ea typeface="Montserrat"/>
                <a:cs typeface="Montserrat"/>
                <a:sym typeface="Montserrat"/>
              </a:rPr>
              <a:t>pred</a:t>
            </a:r>
            <a:r>
              <a:rPr lang="en" sz="1500">
                <a:solidFill>
                  <a:srgbClr val="FFFF00"/>
                </a:solidFill>
                <a:latin typeface="Montserrat"/>
                <a:ea typeface="Montserrat"/>
                <a:cs typeface="Montserrat"/>
                <a:sym typeface="Montserrat"/>
              </a:rPr>
              <a:t>  vs.  </a:t>
            </a:r>
            <a:r>
              <a:rPr lang="en" sz="1500">
                <a:solidFill>
                  <a:srgbClr val="FFFF00"/>
                </a:solidFill>
                <a:latin typeface="Montserrat"/>
                <a:ea typeface="Montserrat"/>
                <a:cs typeface="Montserrat"/>
                <a:sym typeface="Montserrat"/>
              </a:rPr>
              <a:t>Z</a:t>
            </a:r>
            <a:r>
              <a:rPr lang="en" sz="1100">
                <a:solidFill>
                  <a:srgbClr val="FFFF00"/>
                </a:solidFill>
                <a:latin typeface="Montserrat"/>
                <a:ea typeface="Montserrat"/>
                <a:cs typeface="Montserrat"/>
                <a:sym typeface="Montserrat"/>
              </a:rPr>
              <a:t>true</a:t>
            </a:r>
            <a:r>
              <a:rPr lang="en" sz="1500">
                <a:solidFill>
                  <a:srgbClr val="FFFF00"/>
                </a:solidFill>
                <a:latin typeface="Montserrat"/>
                <a:ea typeface="Montserrat"/>
                <a:cs typeface="Montserrat"/>
                <a:sym typeface="Montserrat"/>
              </a:rPr>
              <a:t> Plot</a:t>
            </a:r>
            <a:endParaRPr sz="1500">
              <a:solidFill>
                <a:srgbClr val="FFFF00"/>
              </a:solidFill>
              <a:latin typeface="Montserrat"/>
              <a:ea typeface="Montserrat"/>
              <a:cs typeface="Montserrat"/>
              <a:sym typeface="Montserrat"/>
            </a:endParaRPr>
          </a:p>
        </p:txBody>
      </p:sp>
      <p:sp>
        <p:nvSpPr>
          <p:cNvPr id="260" name="Google Shape;260;p37"/>
          <p:cNvSpPr txBox="1"/>
          <p:nvPr/>
        </p:nvSpPr>
        <p:spPr>
          <a:xfrm>
            <a:off x="3184050" y="123925"/>
            <a:ext cx="2775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00FF00"/>
                </a:solidFill>
                <a:latin typeface="Montserrat"/>
                <a:ea typeface="Montserrat"/>
                <a:cs typeface="Montserrat"/>
                <a:sym typeface="Montserrat"/>
              </a:rPr>
              <a:t>SCATTER PLOT</a:t>
            </a:r>
            <a:endParaRPr b="1" sz="2600">
              <a:solidFill>
                <a:srgbClr val="00FF00"/>
              </a:solidFill>
              <a:latin typeface="Montserrat"/>
              <a:ea typeface="Montserrat"/>
              <a:cs typeface="Montserrat"/>
              <a:sym typeface="Montserrat"/>
            </a:endParaRPr>
          </a:p>
        </p:txBody>
      </p:sp>
      <p:sp>
        <p:nvSpPr>
          <p:cNvPr id="261" name="Google Shape;26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557725" y="308700"/>
            <a:ext cx="8274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FF00"/>
                </a:solidFill>
                <a:latin typeface="Montserrat"/>
                <a:ea typeface="Montserrat"/>
                <a:cs typeface="Montserrat"/>
                <a:sym typeface="Montserrat"/>
              </a:rPr>
              <a:t>DRAWBACKS</a:t>
            </a:r>
            <a:endParaRPr b="1">
              <a:solidFill>
                <a:srgbClr val="00FF00"/>
              </a:solidFill>
              <a:latin typeface="Montserrat"/>
              <a:ea typeface="Montserrat"/>
              <a:cs typeface="Montserrat"/>
              <a:sym typeface="Montserrat"/>
            </a:endParaRPr>
          </a:p>
        </p:txBody>
      </p:sp>
      <p:sp>
        <p:nvSpPr>
          <p:cNvPr id="267" name="Google Shape;267;p38"/>
          <p:cNvSpPr txBox="1"/>
          <p:nvPr>
            <p:ph idx="1" type="body"/>
          </p:nvPr>
        </p:nvSpPr>
        <p:spPr>
          <a:xfrm>
            <a:off x="458575" y="1276425"/>
            <a:ext cx="4982400" cy="3451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Montserrat"/>
              <a:buChar char="●"/>
            </a:pPr>
            <a:r>
              <a:rPr lang="en" sz="1700">
                <a:solidFill>
                  <a:srgbClr val="FFFFFF"/>
                </a:solidFill>
                <a:latin typeface="Montserrat"/>
                <a:ea typeface="Montserrat"/>
                <a:cs typeface="Montserrat"/>
                <a:sym typeface="Montserrat"/>
              </a:rPr>
              <a:t>We can now run a decision tree regressor on some galaxies for which we don't have spectroscopic redshifts.</a:t>
            </a:r>
            <a:endParaRPr sz="1700">
              <a:solidFill>
                <a:srgbClr val="FFFFFF"/>
              </a:solidFill>
              <a:latin typeface="Montserrat"/>
              <a:ea typeface="Montserrat"/>
              <a:cs typeface="Montserrat"/>
              <a:sym typeface="Montserrat"/>
            </a:endParaRPr>
          </a:p>
          <a:p>
            <a:pPr indent="-336550" lvl="0" marL="457200" rtl="0" algn="l">
              <a:spcBef>
                <a:spcPts val="0"/>
              </a:spcBef>
              <a:spcAft>
                <a:spcPts val="0"/>
              </a:spcAft>
              <a:buClr>
                <a:srgbClr val="FFFFFF"/>
              </a:buClr>
              <a:buSzPts val="1700"/>
              <a:buFont typeface="Montserrat"/>
              <a:buChar char="●"/>
            </a:pPr>
            <a:r>
              <a:rPr lang="en" sz="1700">
                <a:solidFill>
                  <a:srgbClr val="FFFFFF"/>
                </a:solidFill>
                <a:latin typeface="Montserrat"/>
                <a:ea typeface="Montserrat"/>
                <a:cs typeface="Montserrat"/>
                <a:sym typeface="Montserrat"/>
              </a:rPr>
              <a:t>But we have to remember that the regression accuracy is an overall estimate of how well the model works.</a:t>
            </a:r>
            <a:endParaRPr sz="1700">
              <a:solidFill>
                <a:srgbClr val="FFFFFF"/>
              </a:solidFill>
              <a:latin typeface="Montserrat"/>
              <a:ea typeface="Montserrat"/>
              <a:cs typeface="Montserrat"/>
              <a:sym typeface="Montserrat"/>
            </a:endParaRPr>
          </a:p>
          <a:p>
            <a:pPr indent="-336550" lvl="0" marL="457200" rtl="0" algn="l">
              <a:spcBef>
                <a:spcPts val="0"/>
              </a:spcBef>
              <a:spcAft>
                <a:spcPts val="0"/>
              </a:spcAft>
              <a:buClr>
                <a:srgbClr val="FFFFFF"/>
              </a:buClr>
              <a:buSzPts val="1700"/>
              <a:buFont typeface="Montserrat"/>
              <a:buChar char="●"/>
            </a:pPr>
            <a:r>
              <a:rPr lang="en" sz="1700">
                <a:solidFill>
                  <a:srgbClr val="FFFFFF"/>
                </a:solidFill>
                <a:latin typeface="Montserrat"/>
                <a:ea typeface="Montserrat"/>
                <a:cs typeface="Montserrat"/>
                <a:sym typeface="Montserrat"/>
              </a:rPr>
              <a:t>For each individual galaxy, we won't know whether we have a good estimate of the red shift or one of the catastrophic outliers. </a:t>
            </a:r>
            <a:endParaRPr sz="1700">
              <a:solidFill>
                <a:srgbClr val="FFFFFF"/>
              </a:solidFill>
              <a:latin typeface="Montserrat"/>
              <a:ea typeface="Montserrat"/>
              <a:cs typeface="Montserrat"/>
              <a:sym typeface="Montserrat"/>
            </a:endParaRPr>
          </a:p>
        </p:txBody>
      </p:sp>
      <p:pic>
        <p:nvPicPr>
          <p:cNvPr id="268" name="Google Shape;268;p38"/>
          <p:cNvPicPr preferRelativeResize="0"/>
          <p:nvPr/>
        </p:nvPicPr>
        <p:blipFill>
          <a:blip r:embed="rId3">
            <a:alphaModFix/>
          </a:blip>
          <a:stretch>
            <a:fillRect/>
          </a:stretch>
        </p:blipFill>
        <p:spPr>
          <a:xfrm>
            <a:off x="5440975" y="846026"/>
            <a:ext cx="3451472" cy="3451449"/>
          </a:xfrm>
          <a:prstGeom prst="rect">
            <a:avLst/>
          </a:prstGeom>
          <a:noFill/>
          <a:ln>
            <a:noFill/>
          </a:ln>
        </p:spPr>
      </p:pic>
      <p:sp>
        <p:nvSpPr>
          <p:cNvPr id="269" name="Google Shape;26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p:nvPr/>
        </p:nvSpPr>
        <p:spPr>
          <a:xfrm>
            <a:off x="735450" y="4516325"/>
            <a:ext cx="371700" cy="371700"/>
          </a:xfrm>
          <a:prstGeom prst="flowChartConnector">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
          <p:cNvSpPr/>
          <p:nvPr/>
        </p:nvSpPr>
        <p:spPr>
          <a:xfrm>
            <a:off x="6948100" y="4516325"/>
            <a:ext cx="371700" cy="371700"/>
          </a:xfrm>
          <a:prstGeom prst="flowChartConnector">
            <a:avLst/>
          </a:prstGeom>
          <a:solidFill>
            <a:srgbClr val="439C1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p:nvPr/>
        </p:nvSpPr>
        <p:spPr>
          <a:xfrm>
            <a:off x="3746775" y="4516325"/>
            <a:ext cx="371700" cy="371700"/>
          </a:xfrm>
          <a:prstGeom prst="flowChartConnector">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txBox="1"/>
          <p:nvPr/>
        </p:nvSpPr>
        <p:spPr>
          <a:xfrm>
            <a:off x="1170100" y="4486625"/>
            <a:ext cx="15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Playfair Display"/>
                <a:ea typeface="Playfair Display"/>
                <a:cs typeface="Playfair Display"/>
                <a:sym typeface="Playfair Display"/>
              </a:rPr>
              <a:t>Bad</a:t>
            </a:r>
            <a:endParaRPr sz="1600">
              <a:solidFill>
                <a:srgbClr val="FFFFFF"/>
              </a:solidFill>
              <a:latin typeface="Playfair Display"/>
              <a:ea typeface="Playfair Display"/>
              <a:cs typeface="Playfair Display"/>
              <a:sym typeface="Playfair Display"/>
            </a:endParaRPr>
          </a:p>
        </p:txBody>
      </p:sp>
      <p:sp>
        <p:nvSpPr>
          <p:cNvPr id="278" name="Google Shape;278;p39"/>
          <p:cNvSpPr txBox="1"/>
          <p:nvPr/>
        </p:nvSpPr>
        <p:spPr>
          <a:xfrm>
            <a:off x="4118475" y="4486625"/>
            <a:ext cx="15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Playfair Display"/>
                <a:ea typeface="Playfair Display"/>
                <a:cs typeface="Playfair Display"/>
                <a:sym typeface="Playfair Display"/>
              </a:rPr>
              <a:t>Average</a:t>
            </a:r>
            <a:endParaRPr sz="1600">
              <a:solidFill>
                <a:srgbClr val="FFFFFF"/>
              </a:solidFill>
              <a:latin typeface="Playfair Display"/>
              <a:ea typeface="Playfair Display"/>
              <a:cs typeface="Playfair Display"/>
              <a:sym typeface="Playfair Display"/>
            </a:endParaRPr>
          </a:p>
        </p:txBody>
      </p:sp>
      <p:sp>
        <p:nvSpPr>
          <p:cNvPr id="279" name="Google Shape;279;p39"/>
          <p:cNvSpPr txBox="1"/>
          <p:nvPr/>
        </p:nvSpPr>
        <p:spPr>
          <a:xfrm>
            <a:off x="7319800" y="4486625"/>
            <a:ext cx="15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Playfair Display"/>
                <a:ea typeface="Playfair Display"/>
                <a:cs typeface="Playfair Display"/>
                <a:sym typeface="Playfair Display"/>
              </a:rPr>
              <a:t>Good</a:t>
            </a:r>
            <a:endParaRPr sz="1600">
              <a:solidFill>
                <a:srgbClr val="FFFFFF"/>
              </a:solidFill>
              <a:latin typeface="Playfair Display"/>
              <a:ea typeface="Playfair Display"/>
              <a:cs typeface="Playfair Display"/>
              <a:sym typeface="Playfair Display"/>
            </a:endParaRPr>
          </a:p>
        </p:txBody>
      </p:sp>
      <p:pic>
        <p:nvPicPr>
          <p:cNvPr id="280" name="Google Shape;280;p39"/>
          <p:cNvPicPr preferRelativeResize="0"/>
          <p:nvPr/>
        </p:nvPicPr>
        <p:blipFill rotWithShape="1">
          <a:blip r:embed="rId3">
            <a:alphaModFix/>
          </a:blip>
          <a:srcRect b="14986" l="8164" r="7921" t="13818"/>
          <a:stretch/>
        </p:blipFill>
        <p:spPr>
          <a:xfrm>
            <a:off x="735450" y="385475"/>
            <a:ext cx="7673102" cy="3661875"/>
          </a:xfrm>
          <a:prstGeom prst="rect">
            <a:avLst/>
          </a:prstGeom>
          <a:noFill/>
          <a:ln>
            <a:noFill/>
          </a:ln>
        </p:spPr>
      </p:pic>
      <p:sp>
        <p:nvSpPr>
          <p:cNvPr id="281" name="Google Shape;28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0"/>
          <p:cNvSpPr txBox="1"/>
          <p:nvPr>
            <p:ph type="title"/>
          </p:nvPr>
        </p:nvSpPr>
        <p:spPr>
          <a:xfrm>
            <a:off x="0" y="1746650"/>
            <a:ext cx="9144000" cy="1662000"/>
          </a:xfrm>
          <a:prstGeom prst="rect">
            <a:avLst/>
          </a:prstGeom>
          <a:gradFill>
            <a:gsLst>
              <a:gs pos="0">
                <a:srgbClr val="DB0000"/>
              </a:gs>
              <a:gs pos="100000">
                <a:srgbClr val="540303"/>
              </a:gs>
            </a:gsLst>
            <a:path path="circle">
              <a:fillToRect b="50%" l="50%" r="50%" t="50%"/>
            </a:path>
            <a:tileRect/>
          </a:gra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E700"/>
                </a:solidFill>
                <a:latin typeface="Spectral"/>
                <a:ea typeface="Spectral"/>
                <a:cs typeface="Spectral"/>
                <a:sym typeface="Spectral"/>
              </a:rPr>
              <a:t>Classification of Galaxies</a:t>
            </a:r>
            <a:endParaRPr b="1" sz="6000">
              <a:solidFill>
                <a:srgbClr val="FFE700"/>
              </a:solidFill>
              <a:latin typeface="Spectral"/>
              <a:ea typeface="Spectral"/>
              <a:cs typeface="Spectral"/>
              <a:sym typeface="Spectral"/>
            </a:endParaRPr>
          </a:p>
        </p:txBody>
      </p:sp>
      <p:sp>
        <p:nvSpPr>
          <p:cNvPr id="287" name="Google Shape;28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311700" y="445025"/>
            <a:ext cx="8520600" cy="572700"/>
          </a:xfrm>
          <a:prstGeom prst="rect">
            <a:avLst/>
          </a:prstGeom>
          <a:gradFill>
            <a:gsLst>
              <a:gs pos="0">
                <a:srgbClr val="DBD4EB"/>
              </a:gs>
              <a:gs pos="100000">
                <a:srgbClr val="9180BB"/>
              </a:gs>
            </a:gsLst>
            <a:path path="circle">
              <a:fillToRect b="50%" l="50%" r="50%" t="50%"/>
            </a:path>
            <a:tileRect/>
          </a:gra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Introduction to classification</a:t>
            </a:r>
            <a:endParaRPr>
              <a:solidFill>
                <a:schemeClr val="lt1"/>
              </a:solidFill>
              <a:latin typeface="Times New Roman"/>
              <a:ea typeface="Times New Roman"/>
              <a:cs typeface="Times New Roman"/>
              <a:sym typeface="Times New Roman"/>
            </a:endParaRPr>
          </a:p>
        </p:txBody>
      </p:sp>
      <p:sp>
        <p:nvSpPr>
          <p:cNvPr id="293" name="Google Shape;293;p41"/>
          <p:cNvSpPr txBox="1"/>
          <p:nvPr>
            <p:ph idx="1" type="body"/>
          </p:nvPr>
        </p:nvSpPr>
        <p:spPr>
          <a:xfrm>
            <a:off x="311700" y="1147925"/>
            <a:ext cx="46590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1600">
                <a:solidFill>
                  <a:srgbClr val="FFFFFF"/>
                </a:solidFill>
                <a:latin typeface="Montserrat"/>
                <a:ea typeface="Montserrat"/>
                <a:cs typeface="Montserrat"/>
                <a:sym typeface="Montserrat"/>
              </a:rPr>
              <a:t>The process of classification involves sorting through the photographs, identifying key features of each galaxy.</a:t>
            </a:r>
            <a:endParaRPr sz="1600">
              <a:solidFill>
                <a:srgbClr val="FFFFFF"/>
              </a:solidFill>
              <a:latin typeface="Montserrat"/>
              <a:ea typeface="Montserrat"/>
              <a:cs typeface="Montserrat"/>
              <a:sym typeface="Montserrat"/>
            </a:endParaRPr>
          </a:p>
          <a:p>
            <a:pPr indent="0" lvl="0" marL="0" rtl="0" algn="l">
              <a:lnSpc>
                <a:spcPct val="100000"/>
              </a:lnSpc>
              <a:spcBef>
                <a:spcPts val="1200"/>
              </a:spcBef>
              <a:spcAft>
                <a:spcPts val="0"/>
              </a:spcAft>
              <a:buNone/>
            </a:pPr>
            <a:r>
              <a:rPr lang="en" sz="1491">
                <a:solidFill>
                  <a:schemeClr val="dk1"/>
                </a:solidFill>
                <a:latin typeface="Montserrat"/>
                <a:ea typeface="Montserrat"/>
                <a:cs typeface="Montserrat"/>
                <a:sym typeface="Montserrat"/>
              </a:rPr>
              <a:t>The more conspicuous examples of each type were then used as what we now call archetypes of each class. And the other galaxies were compared to them in order to classify them.</a:t>
            </a:r>
            <a:endParaRPr sz="1291">
              <a:solidFill>
                <a:schemeClr val="dk1"/>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sz="1500">
              <a:solidFill>
                <a:srgbClr val="FF76FB"/>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500">
              <a:solidFill>
                <a:srgbClr val="FF76FB"/>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sp>
        <p:nvSpPr>
          <p:cNvPr id="294" name="Google Shape;294;p41"/>
          <p:cNvSpPr txBox="1"/>
          <p:nvPr/>
        </p:nvSpPr>
        <p:spPr>
          <a:xfrm>
            <a:off x="414950" y="3388650"/>
            <a:ext cx="4227300" cy="1354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Amatic SC"/>
                <a:ea typeface="Amatic SC"/>
                <a:cs typeface="Amatic SC"/>
                <a:sym typeface="Amatic SC"/>
              </a:rPr>
              <a:t>Hubble used this approach to classify hundreds of galaxies. And in the process, developed one of the most famous classifications schemes in astronomy. The Hubble Sequence or the Hubble tuning fork diagram.</a:t>
            </a:r>
            <a:endParaRPr b="1" sz="1500">
              <a:latin typeface="Amatic SC"/>
              <a:ea typeface="Amatic SC"/>
              <a:cs typeface="Amatic SC"/>
              <a:sym typeface="Amatic SC"/>
            </a:endParaRPr>
          </a:p>
        </p:txBody>
      </p:sp>
      <p:sp>
        <p:nvSpPr>
          <p:cNvPr id="295" name="Google Shape;295;p41"/>
          <p:cNvSpPr txBox="1"/>
          <p:nvPr/>
        </p:nvSpPr>
        <p:spPr>
          <a:xfrm>
            <a:off x="5126225" y="1063275"/>
            <a:ext cx="343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We use decision tree algorithm for this, and </a:t>
            </a:r>
            <a:r>
              <a:rPr lang="en">
                <a:solidFill>
                  <a:srgbClr val="FFFFFF"/>
                </a:solidFill>
                <a:latin typeface="Montserrat"/>
                <a:ea typeface="Montserrat"/>
                <a:cs typeface="Montserrat"/>
                <a:sym typeface="Montserrat"/>
              </a:rPr>
              <a:t>improve the classification result using random forest classifier.</a:t>
            </a:r>
            <a:endParaRPr>
              <a:solidFill>
                <a:srgbClr val="FFFFFF"/>
              </a:solidFill>
              <a:latin typeface="Montserrat"/>
              <a:ea typeface="Montserrat"/>
              <a:cs typeface="Montserrat"/>
              <a:sym typeface="Montserrat"/>
            </a:endParaRPr>
          </a:p>
        </p:txBody>
      </p:sp>
      <p:pic>
        <p:nvPicPr>
          <p:cNvPr id="296" name="Google Shape;296;p41"/>
          <p:cNvPicPr preferRelativeResize="0"/>
          <p:nvPr/>
        </p:nvPicPr>
        <p:blipFill>
          <a:blip r:embed="rId3">
            <a:alphaModFix/>
          </a:blip>
          <a:stretch>
            <a:fillRect/>
          </a:stretch>
        </p:blipFill>
        <p:spPr>
          <a:xfrm>
            <a:off x="5123100" y="2046975"/>
            <a:ext cx="1809826" cy="1618299"/>
          </a:xfrm>
          <a:prstGeom prst="rect">
            <a:avLst/>
          </a:prstGeom>
          <a:noFill/>
          <a:ln>
            <a:noFill/>
          </a:ln>
        </p:spPr>
      </p:pic>
      <p:pic>
        <p:nvPicPr>
          <p:cNvPr id="297" name="Google Shape;297;p41"/>
          <p:cNvPicPr preferRelativeResize="0"/>
          <p:nvPr/>
        </p:nvPicPr>
        <p:blipFill>
          <a:blip r:embed="rId4">
            <a:alphaModFix/>
          </a:blip>
          <a:stretch>
            <a:fillRect/>
          </a:stretch>
        </p:blipFill>
        <p:spPr>
          <a:xfrm>
            <a:off x="6716297" y="3388650"/>
            <a:ext cx="2034922" cy="1354499"/>
          </a:xfrm>
          <a:prstGeom prst="rect">
            <a:avLst/>
          </a:prstGeom>
          <a:noFill/>
          <a:ln>
            <a:noFill/>
          </a:ln>
        </p:spPr>
      </p:pic>
      <p:sp>
        <p:nvSpPr>
          <p:cNvPr id="298" name="Google Shape;29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289800" y="128575"/>
            <a:ext cx="8564400" cy="23682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solidFill>
                  <a:srgbClr val="000000"/>
                </a:solidFill>
              </a:rPr>
              <a:t>In this scheme, Hubble described the visual properties of galaxies, their morphology or shape, ranging from regular, elliptical, and spiral shaped galaxies, to what appeared to be irregular collections of stars and gas. Hubble's scheme has been widely used and widely reinterpreted and misinterpreted. But the underlying morphological descriptions still stand today as a useful way of describing galaxies. What's more? These morphological classifications turn out to be correlated with important physical properties of galaxies. Such as their star formation rate, which helps us understand galaxy formation and evolution.</a:t>
            </a:r>
            <a:endParaRPr sz="1800">
              <a:solidFill>
                <a:srgbClr val="000000"/>
              </a:solidFill>
            </a:endParaRPr>
          </a:p>
        </p:txBody>
      </p:sp>
      <p:pic>
        <p:nvPicPr>
          <p:cNvPr id="304" name="Google Shape;304;p42"/>
          <p:cNvPicPr preferRelativeResize="0"/>
          <p:nvPr/>
        </p:nvPicPr>
        <p:blipFill rotWithShape="1">
          <a:blip r:embed="rId3">
            <a:alphaModFix/>
          </a:blip>
          <a:srcRect b="17643" l="4472" r="4244" t="3659"/>
          <a:stretch/>
        </p:blipFill>
        <p:spPr>
          <a:xfrm>
            <a:off x="2675025" y="2625325"/>
            <a:ext cx="3821476" cy="2518174"/>
          </a:xfrm>
          <a:prstGeom prst="rect">
            <a:avLst/>
          </a:prstGeom>
          <a:noFill/>
          <a:ln>
            <a:noFill/>
          </a:ln>
          <a:effectLst>
            <a:outerShdw blurRad="128588" rotWithShape="0" algn="bl" dir="5400000" dist="19050">
              <a:srgbClr val="000000">
                <a:alpha val="50000"/>
              </a:srgbClr>
            </a:outerShdw>
          </a:effectLst>
        </p:spPr>
      </p:pic>
      <p:pic>
        <p:nvPicPr>
          <p:cNvPr id="305" name="Google Shape;305;p42"/>
          <p:cNvPicPr preferRelativeResize="0"/>
          <p:nvPr/>
        </p:nvPicPr>
        <p:blipFill>
          <a:blip r:embed="rId4">
            <a:alphaModFix/>
          </a:blip>
          <a:stretch>
            <a:fillRect/>
          </a:stretch>
        </p:blipFill>
        <p:spPr>
          <a:xfrm>
            <a:off x="142075" y="3041650"/>
            <a:ext cx="2370225" cy="1592352"/>
          </a:xfrm>
          <a:prstGeom prst="rect">
            <a:avLst/>
          </a:prstGeom>
          <a:noFill/>
          <a:ln>
            <a:noFill/>
          </a:ln>
        </p:spPr>
      </p:pic>
      <p:pic>
        <p:nvPicPr>
          <p:cNvPr id="306" name="Google Shape;306;p42"/>
          <p:cNvPicPr preferRelativeResize="0"/>
          <p:nvPr/>
        </p:nvPicPr>
        <p:blipFill>
          <a:blip r:embed="rId5">
            <a:alphaModFix/>
          </a:blip>
          <a:stretch>
            <a:fillRect/>
          </a:stretch>
        </p:blipFill>
        <p:spPr>
          <a:xfrm>
            <a:off x="6648901" y="2649175"/>
            <a:ext cx="2342699" cy="2334890"/>
          </a:xfrm>
          <a:prstGeom prst="rect">
            <a:avLst/>
          </a:prstGeom>
          <a:noFill/>
          <a:ln>
            <a:noFill/>
          </a:ln>
        </p:spPr>
      </p:pic>
      <p:sp>
        <p:nvSpPr>
          <p:cNvPr id="307" name="Google Shape;30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pic>
        <p:nvPicPr>
          <p:cNvPr id="72" name="Google Shape;72;p16"/>
          <p:cNvPicPr preferRelativeResize="0"/>
          <p:nvPr/>
        </p:nvPicPr>
        <p:blipFill>
          <a:blip r:embed="rId4">
            <a:alphaModFix/>
          </a:blip>
          <a:stretch>
            <a:fillRect/>
          </a:stretch>
        </p:blipFill>
        <p:spPr>
          <a:xfrm>
            <a:off x="6" y="0"/>
            <a:ext cx="9396275" cy="5143500"/>
          </a:xfrm>
          <a:prstGeom prst="rect">
            <a:avLst/>
          </a:prstGeom>
          <a:noFill/>
          <a:ln>
            <a:noFill/>
          </a:ln>
        </p:spPr>
      </p:pic>
      <p:sp>
        <p:nvSpPr>
          <p:cNvPr id="73" name="Google Shape;73;p16"/>
          <p:cNvSpPr txBox="1"/>
          <p:nvPr/>
        </p:nvSpPr>
        <p:spPr>
          <a:xfrm>
            <a:off x="1249800" y="180625"/>
            <a:ext cx="6644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FFFF"/>
                </a:solidFill>
                <a:latin typeface="Trebuchet MS"/>
                <a:ea typeface="Trebuchet MS"/>
                <a:cs typeface="Trebuchet MS"/>
                <a:sym typeface="Trebuchet MS"/>
              </a:rPr>
              <a:t>ZEROTH REVIEW</a:t>
            </a:r>
            <a:endParaRPr b="1" sz="6000">
              <a:solidFill>
                <a:srgbClr val="FFFFFF"/>
              </a:solidFill>
              <a:latin typeface="Trebuchet MS"/>
              <a:ea typeface="Trebuchet MS"/>
              <a:cs typeface="Trebuchet MS"/>
              <a:sym typeface="Trebuchet MS"/>
            </a:endParaRPr>
          </a:p>
        </p:txBody>
      </p:sp>
      <p:sp>
        <p:nvSpPr>
          <p:cNvPr id="74" name="Google Shape;7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311700" y="445025"/>
            <a:ext cx="8520600" cy="572700"/>
          </a:xfrm>
          <a:prstGeom prst="rect">
            <a:avLst/>
          </a:prstGeom>
          <a:gradFill>
            <a:gsLst>
              <a:gs pos="0">
                <a:srgbClr val="DBD4EB"/>
              </a:gs>
              <a:gs pos="100000">
                <a:srgbClr val="9180BB"/>
              </a:gs>
            </a:gsLst>
            <a:path path="circle">
              <a:fillToRect b="50%" l="50%" r="50%" t="50%"/>
            </a:path>
            <a:tileRect/>
          </a:gra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920">
                <a:solidFill>
                  <a:srgbClr val="000000"/>
                </a:solidFill>
                <a:latin typeface="Times New Roman"/>
                <a:ea typeface="Times New Roman"/>
                <a:cs typeface="Times New Roman"/>
                <a:sym typeface="Times New Roman"/>
              </a:rPr>
              <a:t>Types of galaxies</a:t>
            </a:r>
            <a:endParaRPr sz="2920">
              <a:solidFill>
                <a:srgbClr val="000000"/>
              </a:solidFill>
              <a:latin typeface="Times New Roman"/>
              <a:ea typeface="Times New Roman"/>
              <a:cs typeface="Times New Roman"/>
              <a:sym typeface="Times New Roman"/>
            </a:endParaRPr>
          </a:p>
        </p:txBody>
      </p:sp>
      <p:sp>
        <p:nvSpPr>
          <p:cNvPr id="313" name="Google Shape;313;p43"/>
          <p:cNvSpPr txBox="1"/>
          <p:nvPr>
            <p:ph idx="1" type="body"/>
          </p:nvPr>
        </p:nvSpPr>
        <p:spPr>
          <a:xfrm>
            <a:off x="311700" y="1204350"/>
            <a:ext cx="38550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1400">
                <a:solidFill>
                  <a:srgbClr val="FFFFFF"/>
                </a:solidFill>
                <a:latin typeface="Times New Roman"/>
                <a:ea typeface="Times New Roman"/>
                <a:cs typeface="Times New Roman"/>
                <a:sym typeface="Times New Roman"/>
              </a:rPr>
              <a:t>First,</a:t>
            </a:r>
            <a:r>
              <a:rPr lang="en" sz="1400">
                <a:solidFill>
                  <a:srgbClr val="FFFFFF"/>
                </a:solidFill>
                <a:latin typeface="Times New Roman"/>
                <a:ea typeface="Times New Roman"/>
                <a:cs typeface="Times New Roman"/>
                <a:sym typeface="Times New Roman"/>
              </a:rPr>
              <a:t> we understand the types of galaxies using Hubble’s </a:t>
            </a:r>
            <a:r>
              <a:rPr lang="en" sz="1400">
                <a:solidFill>
                  <a:srgbClr val="FFFFFF"/>
                </a:solidFill>
                <a:latin typeface="Times New Roman"/>
                <a:ea typeface="Times New Roman"/>
                <a:cs typeface="Times New Roman"/>
                <a:sym typeface="Times New Roman"/>
              </a:rPr>
              <a:t>tuning</a:t>
            </a:r>
            <a:r>
              <a:rPr lang="en" sz="1400">
                <a:solidFill>
                  <a:srgbClr val="FFFFFF"/>
                </a:solidFill>
                <a:latin typeface="Times New Roman"/>
                <a:ea typeface="Times New Roman"/>
                <a:cs typeface="Times New Roman"/>
                <a:sym typeface="Times New Roman"/>
              </a:rPr>
              <a:t> fork:</a:t>
            </a:r>
            <a:endParaRPr sz="1400">
              <a:solidFill>
                <a:srgbClr val="FFFFFF"/>
              </a:solidFill>
              <a:latin typeface="Times New Roman"/>
              <a:ea typeface="Times New Roman"/>
              <a:cs typeface="Times New Roman"/>
              <a:sym typeface="Times New Roman"/>
            </a:endParaRPr>
          </a:p>
          <a:p>
            <a:pPr indent="0" lvl="0" marL="0" rtl="0" algn="l">
              <a:lnSpc>
                <a:spcPct val="90000"/>
              </a:lnSpc>
              <a:spcBef>
                <a:spcPts val="1200"/>
              </a:spcBef>
              <a:spcAft>
                <a:spcPts val="0"/>
              </a:spcAft>
              <a:buNone/>
            </a:pPr>
            <a:r>
              <a:rPr lang="en" sz="1400">
                <a:solidFill>
                  <a:srgbClr val="FFFFFF"/>
                </a:solidFill>
                <a:latin typeface="Times New Roman"/>
                <a:ea typeface="Times New Roman"/>
                <a:cs typeface="Times New Roman"/>
                <a:sym typeface="Times New Roman"/>
              </a:rPr>
              <a:t>Hubble divided galaxies into</a:t>
            </a:r>
            <a:endParaRPr sz="1400">
              <a:solidFill>
                <a:srgbClr val="FFFFFF"/>
              </a:solidFill>
              <a:latin typeface="Times New Roman"/>
              <a:ea typeface="Times New Roman"/>
              <a:cs typeface="Times New Roman"/>
              <a:sym typeface="Times New Roman"/>
            </a:endParaRPr>
          </a:p>
          <a:p>
            <a:pPr indent="-387350" lvl="0" marL="457200" rtl="0" algn="l">
              <a:spcBef>
                <a:spcPts val="1200"/>
              </a:spcBef>
              <a:spcAft>
                <a:spcPts val="0"/>
              </a:spcAft>
              <a:buClr>
                <a:srgbClr val="FFFFFF"/>
              </a:buClr>
              <a:buSzPts val="2500"/>
              <a:buFont typeface="Amatic SC"/>
              <a:buChar char="●"/>
            </a:pPr>
            <a:r>
              <a:rPr b="1" lang="en" sz="1750">
                <a:solidFill>
                  <a:srgbClr val="FFFFFF"/>
                </a:solidFill>
                <a:latin typeface="Amatic SC"/>
                <a:ea typeface="Amatic SC"/>
                <a:cs typeface="Amatic SC"/>
                <a:sym typeface="Amatic SC"/>
              </a:rPr>
              <a:t>elliptical galaxies </a:t>
            </a:r>
            <a:endParaRPr b="1" sz="1750">
              <a:solidFill>
                <a:srgbClr val="FFFFFF"/>
              </a:solidFill>
              <a:latin typeface="Amatic SC"/>
              <a:ea typeface="Amatic SC"/>
              <a:cs typeface="Amatic SC"/>
              <a:sym typeface="Amatic SC"/>
            </a:endParaRPr>
          </a:p>
          <a:p>
            <a:pPr indent="-387350" lvl="0" marL="457200" rtl="0" algn="l">
              <a:spcBef>
                <a:spcPts val="0"/>
              </a:spcBef>
              <a:spcAft>
                <a:spcPts val="0"/>
              </a:spcAft>
              <a:buClr>
                <a:srgbClr val="FFFFFF"/>
              </a:buClr>
              <a:buSzPts val="2500"/>
              <a:buFont typeface="Amatic SC"/>
              <a:buChar char="●"/>
            </a:pPr>
            <a:r>
              <a:rPr b="1" lang="en" sz="1750">
                <a:solidFill>
                  <a:srgbClr val="FFFFFF"/>
                </a:solidFill>
                <a:latin typeface="Amatic SC"/>
                <a:ea typeface="Amatic SC"/>
                <a:cs typeface="Amatic SC"/>
                <a:sym typeface="Amatic SC"/>
              </a:rPr>
              <a:t>spiral galaxies </a:t>
            </a:r>
            <a:endParaRPr b="1" sz="1750">
              <a:solidFill>
                <a:srgbClr val="FFFFFF"/>
              </a:solidFill>
              <a:latin typeface="Amatic SC"/>
              <a:ea typeface="Amatic SC"/>
              <a:cs typeface="Amatic SC"/>
              <a:sym typeface="Amatic SC"/>
            </a:endParaRPr>
          </a:p>
          <a:p>
            <a:pPr indent="-387350" lvl="0" marL="457200" rtl="0" algn="l">
              <a:spcBef>
                <a:spcPts val="0"/>
              </a:spcBef>
              <a:spcAft>
                <a:spcPts val="0"/>
              </a:spcAft>
              <a:buClr>
                <a:srgbClr val="FFFFFF"/>
              </a:buClr>
              <a:buSzPts val="2500"/>
              <a:buFont typeface="Amatic SC"/>
              <a:buChar char="●"/>
            </a:pPr>
            <a:r>
              <a:rPr b="1" lang="en" sz="1750">
                <a:solidFill>
                  <a:srgbClr val="FFFFFF"/>
                </a:solidFill>
                <a:latin typeface="Amatic SC"/>
                <a:ea typeface="Amatic SC"/>
                <a:cs typeface="Amatic SC"/>
                <a:sym typeface="Amatic SC"/>
              </a:rPr>
              <a:t> intermediate lenticular</a:t>
            </a:r>
            <a:endParaRPr b="1" sz="1750">
              <a:solidFill>
                <a:srgbClr val="FFFFFF"/>
              </a:solidFill>
              <a:latin typeface="Amatic SC"/>
              <a:ea typeface="Amatic SC"/>
              <a:cs typeface="Amatic SC"/>
              <a:sym typeface="Amatic SC"/>
            </a:endParaRPr>
          </a:p>
          <a:p>
            <a:pPr indent="0" lvl="0" marL="0" rtl="0" algn="l">
              <a:lnSpc>
                <a:spcPct val="90000"/>
              </a:lnSpc>
              <a:spcBef>
                <a:spcPts val="1200"/>
              </a:spcBef>
              <a:spcAft>
                <a:spcPts val="0"/>
              </a:spcAft>
              <a:buNone/>
            </a:pPr>
            <a:r>
              <a:rPr lang="en" sz="1316">
                <a:solidFill>
                  <a:srgbClr val="FFFFFF"/>
                </a:solidFill>
                <a:latin typeface="Times New Roman"/>
                <a:ea typeface="Times New Roman"/>
                <a:cs typeface="Times New Roman"/>
                <a:sym typeface="Times New Roman"/>
              </a:rPr>
              <a:t>Elliptical and </a:t>
            </a:r>
            <a:r>
              <a:rPr lang="en" sz="1316">
                <a:solidFill>
                  <a:srgbClr val="FFFFFF"/>
                </a:solidFill>
                <a:latin typeface="Times New Roman"/>
                <a:ea typeface="Times New Roman"/>
                <a:cs typeface="Times New Roman"/>
                <a:sym typeface="Times New Roman"/>
              </a:rPr>
              <a:t>lenticular</a:t>
            </a:r>
            <a:r>
              <a:rPr lang="en" sz="1316">
                <a:solidFill>
                  <a:srgbClr val="FFFFFF"/>
                </a:solidFill>
                <a:latin typeface="Times New Roman"/>
                <a:ea typeface="Times New Roman"/>
                <a:cs typeface="Times New Roman"/>
                <a:sym typeface="Times New Roman"/>
              </a:rPr>
              <a:t> galaxies are called early -type galaxy because of their similar appearance</a:t>
            </a:r>
            <a:endParaRPr sz="1316">
              <a:solidFill>
                <a:srgbClr val="FFFFFF"/>
              </a:solidFill>
              <a:latin typeface="Times New Roman"/>
              <a:ea typeface="Times New Roman"/>
              <a:cs typeface="Times New Roman"/>
              <a:sym typeface="Times New Roman"/>
            </a:endParaRPr>
          </a:p>
          <a:p>
            <a:pPr indent="0" lvl="0" marL="0" rtl="0" algn="l">
              <a:lnSpc>
                <a:spcPct val="90000"/>
              </a:lnSpc>
              <a:spcBef>
                <a:spcPts val="1200"/>
              </a:spcBef>
              <a:spcAft>
                <a:spcPts val="1200"/>
              </a:spcAft>
              <a:buNone/>
            </a:pPr>
            <a:r>
              <a:rPr lang="en" sz="1316">
                <a:solidFill>
                  <a:srgbClr val="FFFFFF"/>
                </a:solidFill>
                <a:latin typeface="Times New Roman"/>
                <a:ea typeface="Times New Roman"/>
                <a:cs typeface="Times New Roman"/>
                <a:sym typeface="Times New Roman"/>
              </a:rPr>
              <a:t>Spiral galaxies are called late type galaxies because of their complex structures</a:t>
            </a:r>
            <a:endParaRPr sz="1316">
              <a:solidFill>
                <a:srgbClr val="FFFFFF"/>
              </a:solidFill>
              <a:latin typeface="Times New Roman"/>
              <a:ea typeface="Times New Roman"/>
              <a:cs typeface="Times New Roman"/>
              <a:sym typeface="Times New Roman"/>
            </a:endParaRPr>
          </a:p>
        </p:txBody>
      </p:sp>
      <p:pic>
        <p:nvPicPr>
          <p:cNvPr id="314" name="Google Shape;314;p43"/>
          <p:cNvPicPr preferRelativeResize="0"/>
          <p:nvPr/>
        </p:nvPicPr>
        <p:blipFill>
          <a:blip r:embed="rId3">
            <a:alphaModFix/>
          </a:blip>
          <a:stretch>
            <a:fillRect/>
          </a:stretch>
        </p:blipFill>
        <p:spPr>
          <a:xfrm>
            <a:off x="4572000" y="1956988"/>
            <a:ext cx="4293401" cy="2526526"/>
          </a:xfrm>
          <a:prstGeom prst="rect">
            <a:avLst/>
          </a:prstGeom>
          <a:noFill/>
          <a:ln>
            <a:noFill/>
          </a:ln>
        </p:spPr>
      </p:pic>
      <p:cxnSp>
        <p:nvCxnSpPr>
          <p:cNvPr id="315" name="Google Shape;315;p43"/>
          <p:cNvCxnSpPr/>
          <p:nvPr/>
        </p:nvCxnSpPr>
        <p:spPr>
          <a:xfrm flipH="1">
            <a:off x="6440200" y="1957000"/>
            <a:ext cx="881700" cy="1098000"/>
          </a:xfrm>
          <a:prstGeom prst="straightConnector1">
            <a:avLst/>
          </a:prstGeom>
          <a:noFill/>
          <a:ln cap="flat" cmpd="sng" w="9525">
            <a:solidFill>
              <a:srgbClr val="FFFFFF"/>
            </a:solidFill>
            <a:prstDash val="solid"/>
            <a:round/>
            <a:headEnd len="med" w="med" type="none"/>
            <a:tailEnd len="med" w="med" type="triangle"/>
          </a:ln>
        </p:spPr>
      </p:cxnSp>
      <p:sp>
        <p:nvSpPr>
          <p:cNvPr id="316" name="Google Shape;316;p43"/>
          <p:cNvSpPr txBox="1"/>
          <p:nvPr/>
        </p:nvSpPr>
        <p:spPr>
          <a:xfrm>
            <a:off x="7278700" y="1530075"/>
            <a:ext cx="150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FFFFFF"/>
                </a:solidFill>
              </a:rPr>
              <a:t>Intermediate  lentricular</a:t>
            </a:r>
            <a:endParaRPr i="1" sz="1100">
              <a:solidFill>
                <a:srgbClr val="FFFFFF"/>
              </a:solidFill>
            </a:endParaRPr>
          </a:p>
        </p:txBody>
      </p:sp>
      <p:sp>
        <p:nvSpPr>
          <p:cNvPr id="317" name="Google Shape;31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4"/>
          <p:cNvPicPr preferRelativeResize="0"/>
          <p:nvPr/>
        </p:nvPicPr>
        <p:blipFill>
          <a:blip r:embed="rId3">
            <a:alphaModFix/>
          </a:blip>
          <a:stretch>
            <a:fillRect/>
          </a:stretch>
        </p:blipFill>
        <p:spPr>
          <a:xfrm>
            <a:off x="4849575" y="186975"/>
            <a:ext cx="3769025" cy="1862850"/>
          </a:xfrm>
          <a:prstGeom prst="rect">
            <a:avLst/>
          </a:prstGeom>
          <a:noFill/>
          <a:ln>
            <a:noFill/>
          </a:ln>
        </p:spPr>
      </p:pic>
      <p:pic>
        <p:nvPicPr>
          <p:cNvPr id="323" name="Google Shape;323;p44"/>
          <p:cNvPicPr preferRelativeResize="0"/>
          <p:nvPr/>
        </p:nvPicPr>
        <p:blipFill>
          <a:blip r:embed="rId4">
            <a:alphaModFix/>
          </a:blip>
          <a:stretch>
            <a:fillRect/>
          </a:stretch>
        </p:blipFill>
        <p:spPr>
          <a:xfrm>
            <a:off x="544600" y="2522575"/>
            <a:ext cx="3769024" cy="1862851"/>
          </a:xfrm>
          <a:prstGeom prst="rect">
            <a:avLst/>
          </a:prstGeom>
          <a:noFill/>
          <a:ln>
            <a:noFill/>
          </a:ln>
        </p:spPr>
      </p:pic>
      <p:pic>
        <p:nvPicPr>
          <p:cNvPr id="324" name="Google Shape;324;p44"/>
          <p:cNvPicPr preferRelativeResize="0"/>
          <p:nvPr/>
        </p:nvPicPr>
        <p:blipFill>
          <a:blip r:embed="rId5">
            <a:alphaModFix/>
          </a:blip>
          <a:stretch>
            <a:fillRect/>
          </a:stretch>
        </p:blipFill>
        <p:spPr>
          <a:xfrm>
            <a:off x="4849575" y="2522575"/>
            <a:ext cx="3769027" cy="1862855"/>
          </a:xfrm>
          <a:prstGeom prst="rect">
            <a:avLst/>
          </a:prstGeom>
          <a:noFill/>
          <a:ln>
            <a:noFill/>
          </a:ln>
        </p:spPr>
      </p:pic>
      <p:sp>
        <p:nvSpPr>
          <p:cNvPr id="325" name="Google Shape;325;p44"/>
          <p:cNvSpPr txBox="1"/>
          <p:nvPr/>
        </p:nvSpPr>
        <p:spPr>
          <a:xfrm>
            <a:off x="605125" y="2083325"/>
            <a:ext cx="3708600" cy="4002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Elliptical Galaxy</a:t>
            </a:r>
            <a:endParaRPr/>
          </a:p>
        </p:txBody>
      </p:sp>
      <p:sp>
        <p:nvSpPr>
          <p:cNvPr id="326" name="Google Shape;326;p44"/>
          <p:cNvSpPr txBox="1"/>
          <p:nvPr/>
        </p:nvSpPr>
        <p:spPr>
          <a:xfrm>
            <a:off x="4879788" y="2086100"/>
            <a:ext cx="3708600" cy="400200"/>
          </a:xfrm>
          <a:prstGeom prst="rect">
            <a:avLst/>
          </a:prstGeom>
          <a:gradFill>
            <a:gsLst>
              <a:gs pos="0">
                <a:srgbClr val="FFF6DB"/>
              </a:gs>
              <a:gs pos="100000">
                <a:srgbClr val="FAD25C"/>
              </a:gs>
            </a:gsLst>
            <a:path path="circle">
              <a:fillToRect b="50%" l="50%" r="50%" t="50%"/>
            </a:path>
            <a:tileRect/>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Spiral </a:t>
            </a:r>
            <a:r>
              <a:rPr lang="en"/>
              <a:t>Galaxy</a:t>
            </a:r>
            <a:endParaRPr/>
          </a:p>
        </p:txBody>
      </p:sp>
      <p:sp>
        <p:nvSpPr>
          <p:cNvPr id="327" name="Google Shape;327;p44"/>
          <p:cNvSpPr txBox="1"/>
          <p:nvPr/>
        </p:nvSpPr>
        <p:spPr>
          <a:xfrm>
            <a:off x="574813" y="4424475"/>
            <a:ext cx="3708600" cy="400200"/>
          </a:xfrm>
          <a:prstGeom prst="rect">
            <a:avLst/>
          </a:prstGeom>
          <a:gradFill>
            <a:gsLst>
              <a:gs pos="0">
                <a:srgbClr val="FFF6DB"/>
              </a:gs>
              <a:gs pos="100000">
                <a:srgbClr val="FAD25C"/>
              </a:gs>
            </a:gsLst>
            <a:path path="circle">
              <a:fillToRect b="50%" l="50%" r="50%" t="50%"/>
            </a:path>
            <a:tileRect/>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Lenticular</a:t>
            </a:r>
            <a:r>
              <a:rPr lang="en"/>
              <a:t> Galaxy</a:t>
            </a:r>
            <a:endParaRPr/>
          </a:p>
        </p:txBody>
      </p:sp>
      <p:sp>
        <p:nvSpPr>
          <p:cNvPr id="328" name="Google Shape;328;p44"/>
          <p:cNvSpPr txBox="1"/>
          <p:nvPr/>
        </p:nvSpPr>
        <p:spPr>
          <a:xfrm>
            <a:off x="4879788" y="4421700"/>
            <a:ext cx="3708600" cy="4002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Irregular </a:t>
            </a:r>
            <a:r>
              <a:rPr lang="en"/>
              <a:t>Galaxy</a:t>
            </a:r>
            <a:endParaRPr/>
          </a:p>
        </p:txBody>
      </p:sp>
      <p:pic>
        <p:nvPicPr>
          <p:cNvPr id="329" name="Google Shape;329;p44"/>
          <p:cNvPicPr preferRelativeResize="0"/>
          <p:nvPr/>
        </p:nvPicPr>
        <p:blipFill>
          <a:blip r:embed="rId6">
            <a:alphaModFix/>
          </a:blip>
          <a:stretch>
            <a:fillRect/>
          </a:stretch>
        </p:blipFill>
        <p:spPr>
          <a:xfrm>
            <a:off x="605125" y="144825"/>
            <a:ext cx="3708605" cy="1862853"/>
          </a:xfrm>
          <a:prstGeom prst="rect">
            <a:avLst/>
          </a:prstGeom>
          <a:noFill/>
          <a:ln>
            <a:noFill/>
          </a:ln>
        </p:spPr>
      </p:pic>
      <p:sp>
        <p:nvSpPr>
          <p:cNvPr id="330" name="Google Shape;33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194975" y="92850"/>
            <a:ext cx="8742900" cy="49260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333375" lvl="0" marL="457200" rtl="0" algn="l">
              <a:spcBef>
                <a:spcPts val="0"/>
              </a:spcBef>
              <a:spcAft>
                <a:spcPts val="0"/>
              </a:spcAft>
              <a:buClr>
                <a:srgbClr val="000000"/>
              </a:buClr>
              <a:buSzPts val="1650"/>
              <a:buChar char="➢"/>
            </a:pPr>
            <a:r>
              <a:rPr lang="en" sz="1650">
                <a:solidFill>
                  <a:srgbClr val="000000"/>
                </a:solidFill>
              </a:rPr>
              <a:t>As more and more galaxies were found, particularly in the 19th and early 20th centuries, astronomers observed that they had a great diversity in appearance otherwise known as morphology. As a first step to understanding how galaxies formed and evolved, astronomers began grouping them together based on similar appearances, forming a Morphological Classification Scheme. </a:t>
            </a:r>
            <a:endParaRPr sz="1650">
              <a:solidFill>
                <a:srgbClr val="000000"/>
              </a:solidFill>
            </a:endParaRPr>
          </a:p>
          <a:p>
            <a:pPr indent="-333375" lvl="0" marL="457200" rtl="0" algn="l">
              <a:spcBef>
                <a:spcPts val="0"/>
              </a:spcBef>
              <a:spcAft>
                <a:spcPts val="0"/>
              </a:spcAft>
              <a:buClr>
                <a:srgbClr val="000000"/>
              </a:buClr>
              <a:buSzPts val="1650"/>
              <a:buChar char="➢"/>
            </a:pPr>
            <a:r>
              <a:rPr lang="en" sz="1650">
                <a:solidFill>
                  <a:srgbClr val="000000"/>
                </a:solidFill>
              </a:rPr>
              <a:t>The most famous of these is the Hubble tuning fork. Hubble divided galaxies into elliptical galaxies and spiral galaxies with the intermediate lenticular, or S zero class in between. Elliptical and lenticular galaxies are collectively known as early-type galaxies, because of their simple appearance. Spiral galaxies are known as late-type galaxies, because of their complex structure.</a:t>
            </a:r>
            <a:endParaRPr sz="1650">
              <a:solidFill>
                <a:srgbClr val="000000"/>
              </a:solidFill>
            </a:endParaRPr>
          </a:p>
          <a:p>
            <a:pPr indent="-333375" lvl="0" marL="457200" rtl="0" algn="l">
              <a:spcBef>
                <a:spcPts val="0"/>
              </a:spcBef>
              <a:spcAft>
                <a:spcPts val="0"/>
              </a:spcAft>
              <a:buClr>
                <a:srgbClr val="000000"/>
              </a:buClr>
              <a:buSzPts val="1650"/>
              <a:buChar char="➢"/>
            </a:pPr>
            <a:r>
              <a:rPr lang="en" sz="1650">
                <a:solidFill>
                  <a:srgbClr val="000000"/>
                </a:solidFill>
              </a:rPr>
              <a:t>Elliptical galaxies have a smooth, spheroidal appearance with little internal structure. They're dominated by a spheroidal bulge and have no obvious thin disk. Elliptical galaxies are divided into subclasses based on their apparent flattening. E0 galaxies are circular, through to E7 galaxies, which are highly elongated. On the far right of the diagram, the Sd class of spiral galaxies are essentially the opposite, with a prominent disc and no clear central bulge. Most obviously spiral galaxies all show spiral arms, though, when viewed edge on the arms may not be visible. As we move back along the Hubble tuning fork, we find spiral galaxies with increasingly large bulges, and more tightly wound arms, when seen face on.</a:t>
            </a:r>
            <a:endParaRPr sz="1650">
              <a:solidFill>
                <a:srgbClr val="000000"/>
              </a:solidFill>
            </a:endParaRPr>
          </a:p>
          <a:p>
            <a:pPr indent="-333375" lvl="0" marL="457200" rtl="0" algn="l">
              <a:spcBef>
                <a:spcPts val="0"/>
              </a:spcBef>
              <a:spcAft>
                <a:spcPts val="0"/>
              </a:spcAft>
              <a:buClr>
                <a:srgbClr val="000000"/>
              </a:buClr>
              <a:buSzPts val="1650"/>
              <a:buChar char="➢"/>
            </a:pPr>
            <a:r>
              <a:t/>
            </a:r>
            <a:endParaRPr sz="1650">
              <a:solidFill>
                <a:srgbClr val="000000"/>
              </a:solidFill>
            </a:endParaRPr>
          </a:p>
        </p:txBody>
      </p:sp>
      <p:sp>
        <p:nvSpPr>
          <p:cNvPr id="336" name="Google Shape;33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6"/>
          <p:cNvPicPr preferRelativeResize="0"/>
          <p:nvPr/>
        </p:nvPicPr>
        <p:blipFill>
          <a:blip r:embed="rId3">
            <a:alphaModFix/>
          </a:blip>
          <a:stretch>
            <a:fillRect/>
          </a:stretch>
        </p:blipFill>
        <p:spPr>
          <a:xfrm>
            <a:off x="0" y="0"/>
            <a:ext cx="9144000" cy="2654375"/>
          </a:xfrm>
          <a:prstGeom prst="rect">
            <a:avLst/>
          </a:prstGeom>
          <a:noFill/>
          <a:ln>
            <a:noFill/>
          </a:ln>
        </p:spPr>
      </p:pic>
      <p:sp>
        <p:nvSpPr>
          <p:cNvPr id="342" name="Google Shape;342;p46"/>
          <p:cNvSpPr txBox="1"/>
          <p:nvPr>
            <p:ph type="title"/>
          </p:nvPr>
        </p:nvSpPr>
        <p:spPr>
          <a:xfrm>
            <a:off x="200550" y="2711100"/>
            <a:ext cx="8742900" cy="23910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333375" lvl="0" marL="457200" rtl="0" algn="l">
              <a:spcBef>
                <a:spcPts val="0"/>
              </a:spcBef>
              <a:spcAft>
                <a:spcPts val="0"/>
              </a:spcAft>
              <a:buClr>
                <a:srgbClr val="000000"/>
              </a:buClr>
              <a:buSzPts val="1650"/>
              <a:buChar char="➢"/>
            </a:pPr>
            <a:r>
              <a:rPr lang="en" sz="1650">
                <a:solidFill>
                  <a:srgbClr val="000000"/>
                </a:solidFill>
              </a:rPr>
              <a:t>The lenticular class have similarities with both spiral and elliptical galaxies. They have a prominent bulge and a prominent disc but no spiral arms. The rectangular looking structure found in the center of many galaxies are called bars. Both lenticular and spiral galaxies are also coming barred and unbarred varieties giving rise to the two prongs of a tuning fork. And finally, there is a class of irregular galaxies that don't fit any of the previous described types. These are mainly low mass galaxies that are highly asymmetric with very chaotic structures. Other galaxies that may sometimes be put into this category are merging galaxies where two galaxies are in the process of crashing into one another leading to very dramatic morphologies.</a:t>
            </a:r>
            <a:endParaRPr sz="1650">
              <a:solidFill>
                <a:srgbClr val="000000"/>
              </a:solidFill>
            </a:endParaRPr>
          </a:p>
        </p:txBody>
      </p:sp>
      <p:sp>
        <p:nvSpPr>
          <p:cNvPr id="343" name="Google Shape;34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311700" y="123550"/>
            <a:ext cx="8520600" cy="572700"/>
          </a:xfrm>
          <a:prstGeom prst="rect">
            <a:avLst/>
          </a:prstGeom>
          <a:gradFill>
            <a:gsLst>
              <a:gs pos="0">
                <a:srgbClr val="86DFEB"/>
              </a:gs>
              <a:gs pos="100000">
                <a:srgbClr val="2BB1C3"/>
              </a:gs>
            </a:gsLst>
            <a:path path="circle">
              <a:fillToRect b="50%" l="50%" r="50%" t="50%"/>
            </a:path>
            <a:tileRect/>
          </a:gradFill>
        </p:spPr>
        <p:txBody>
          <a:bodyPr anchorCtr="0" anchor="t" bIns="91425" lIns="91425" spcFirstLastPara="1" rIns="91425" wrap="square" tIns="91425">
            <a:normAutofit/>
          </a:bodyPr>
          <a:lstStyle/>
          <a:p>
            <a:pPr indent="0" lvl="0" marL="0" rtl="0" algn="l">
              <a:spcBef>
                <a:spcPts val="0"/>
              </a:spcBef>
              <a:spcAft>
                <a:spcPts val="0"/>
              </a:spcAft>
              <a:buNone/>
            </a:pPr>
            <a:r>
              <a:rPr lang="en" sz="2466">
                <a:solidFill>
                  <a:srgbClr val="000000"/>
                </a:solidFill>
                <a:latin typeface="Montserrat"/>
                <a:ea typeface="Montserrat"/>
                <a:cs typeface="Montserrat"/>
                <a:sym typeface="Montserrat"/>
              </a:rPr>
              <a:t>More information about different types of galaxies:</a:t>
            </a:r>
            <a:endParaRPr sz="3466">
              <a:solidFill>
                <a:srgbClr val="000000"/>
              </a:solidFill>
              <a:latin typeface="Montserrat"/>
              <a:ea typeface="Montserrat"/>
              <a:cs typeface="Montserrat"/>
              <a:sym typeface="Montserrat"/>
            </a:endParaRPr>
          </a:p>
        </p:txBody>
      </p:sp>
      <p:sp>
        <p:nvSpPr>
          <p:cNvPr id="349" name="Google Shape;349;p47"/>
          <p:cNvSpPr txBox="1"/>
          <p:nvPr>
            <p:ph idx="1" type="body"/>
          </p:nvPr>
        </p:nvSpPr>
        <p:spPr>
          <a:xfrm>
            <a:off x="253825" y="760775"/>
            <a:ext cx="8520600" cy="414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Out of all galaxies, ⅓ of them are elliptical.</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Elliptical galaxies - They are red or yellow in colour because they mostly contains old stars. They possess as little dust and gas, due to which they tend to live longest than other galaxies.</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Spiral galaxies - They appear flat blue and white disks of stars, gases and dust with a white bulge in the center. They are further classified as barred and normal spirals. In here stars are actively forming and dying. They possess a lot of energy and are short lived.</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Irregular galaxies - these galaxies are neither elliptical or spiral. They have very less dust and were present before elliptical or spiral galaxies.</a:t>
            </a:r>
            <a:endParaRPr>
              <a:solidFill>
                <a:srgbClr val="FFFFFF"/>
              </a:solidFill>
              <a:latin typeface="Montserrat"/>
              <a:ea typeface="Montserrat"/>
              <a:cs typeface="Montserrat"/>
              <a:sym typeface="Montserrat"/>
            </a:endParaRPr>
          </a:p>
        </p:txBody>
      </p:sp>
      <p:sp>
        <p:nvSpPr>
          <p:cNvPr id="350" name="Google Shape;35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311700" y="445025"/>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latin typeface="Montserrat"/>
                <a:ea typeface="Montserrat"/>
                <a:cs typeface="Montserrat"/>
                <a:sym typeface="Montserrat"/>
              </a:rPr>
              <a:t>Classification</a:t>
            </a:r>
            <a:endParaRPr>
              <a:solidFill>
                <a:srgbClr val="000000"/>
              </a:solidFill>
              <a:latin typeface="Montserrat"/>
              <a:ea typeface="Montserrat"/>
              <a:cs typeface="Montserrat"/>
              <a:sym typeface="Montserrat"/>
            </a:endParaRPr>
          </a:p>
        </p:txBody>
      </p:sp>
      <p:sp>
        <p:nvSpPr>
          <p:cNvPr id="356" name="Google Shape;35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Montserrat"/>
                <a:ea typeface="Montserrat"/>
                <a:cs typeface="Montserrat"/>
                <a:sym typeface="Montserrat"/>
              </a:rPr>
              <a:t>How are we classifying images?</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We use sloan digital sky survey.</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The galaxies fall into three classes : </a:t>
            </a:r>
            <a:r>
              <a:rPr lang="en" sz="1400">
                <a:solidFill>
                  <a:srgbClr val="000000"/>
                </a:solidFill>
                <a:highlight>
                  <a:srgbClr val="D0E0E3"/>
                </a:highlight>
                <a:latin typeface="Montserrat"/>
                <a:ea typeface="Montserrat"/>
                <a:cs typeface="Montserrat"/>
                <a:sym typeface="Montserrat"/>
              </a:rPr>
              <a:t>elliptical, spiral and irregular</a:t>
            </a:r>
            <a:endParaRPr sz="1400">
              <a:solidFill>
                <a:srgbClr val="000000"/>
              </a:solidFill>
              <a:highlight>
                <a:srgbClr val="D0E0E3"/>
              </a:highlight>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So we take images taken from five sloan filters for each individual galaxy </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The decision tree algorithm uses our training set to build a model to map these features to the correct classifications. We'll use ten fold cross validation to evaluate the accuracy of our classifier before applying it to unknown data. </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But the main question is how can we best represent the galaxies in our sample - feature selection</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The features we might use for automatic classification - the simplest option is to use every pixel of the image taken - so if we use an image of 256x256 pixel image, each galaxy would be represented by 65536 features. </a:t>
            </a:r>
            <a:endParaRPr sz="1400">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a:p>
        </p:txBody>
      </p:sp>
      <p:sp>
        <p:nvSpPr>
          <p:cNvPr id="357" name="Google Shape;35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sz="2286">
                <a:solidFill>
                  <a:srgbClr val="FFFFFF"/>
                </a:solidFill>
                <a:latin typeface="Montserrat"/>
                <a:ea typeface="Montserrat"/>
                <a:cs typeface="Montserrat"/>
                <a:sym typeface="Montserrat"/>
              </a:rPr>
              <a:t>A</a:t>
            </a:r>
            <a:r>
              <a:rPr lang="en" sz="2286">
                <a:solidFill>
                  <a:srgbClr val="FFFFFF"/>
                </a:solidFill>
                <a:latin typeface="Montserrat"/>
                <a:ea typeface="Montserrat"/>
                <a:cs typeface="Montserrat"/>
                <a:sym typeface="Montserrat"/>
              </a:rPr>
              <a:t>dvantage:</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This method is simpler as we need not use any sophisticated image analysis.</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Disadvantages:</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The computational cost</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But what features should we use?</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So we can include, the colour of the galaxy - as they tell the age of the stars in the galaxy</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The ellipticity of the galaxy </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The luminosity of the galaxy - that is the distance of brightness emitted from the radius</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Using these features we train our model.</a:t>
            </a:r>
            <a:endParaRPr sz="2286">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a:p>
        </p:txBody>
      </p:sp>
      <p:sp>
        <p:nvSpPr>
          <p:cNvPr id="363" name="Google Shape;36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990"/>
              <a:buNone/>
            </a:pPr>
            <a:r>
              <a:rPr lang="en" sz="2050">
                <a:solidFill>
                  <a:srgbClr val="9FC5E8"/>
                </a:solidFill>
                <a:latin typeface="Montserrat"/>
                <a:ea typeface="Montserrat"/>
                <a:cs typeface="Montserrat"/>
                <a:sym typeface="Montserrat"/>
              </a:rPr>
              <a:t>Limitations of decision tree </a:t>
            </a:r>
            <a:endParaRPr sz="3220">
              <a:solidFill>
                <a:srgbClr val="9FC5E8"/>
              </a:solidFill>
            </a:endParaRPr>
          </a:p>
        </p:txBody>
      </p:sp>
      <p:sp>
        <p:nvSpPr>
          <p:cNvPr id="369" name="Google Shape;369;p50"/>
          <p:cNvSpPr txBox="1"/>
          <p:nvPr>
            <p:ph idx="1" type="body"/>
          </p:nvPr>
        </p:nvSpPr>
        <p:spPr>
          <a:xfrm>
            <a:off x="311700" y="1152475"/>
            <a:ext cx="4434900" cy="3416400"/>
          </a:xfrm>
          <a:prstGeom prst="rect">
            <a:avLst/>
          </a:prstGeom>
          <a:ln cap="flat" cmpd="sng" w="38100">
            <a:solidFill>
              <a:srgbClr val="6FA8DC"/>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00">
                <a:solidFill>
                  <a:srgbClr val="FFFFFF"/>
                </a:solidFill>
                <a:latin typeface="Montserrat"/>
                <a:ea typeface="Montserrat"/>
                <a:cs typeface="Montserrat"/>
                <a:sym typeface="Montserrat"/>
              </a:rPr>
              <a:t>How do we know which galaxies are hardest to classify accurately?</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00">
                <a:solidFill>
                  <a:srgbClr val="FFFFFF"/>
                </a:solidFill>
                <a:latin typeface="Montserrat"/>
                <a:ea typeface="Montserrat"/>
                <a:cs typeface="Montserrat"/>
                <a:sym typeface="Montserrat"/>
              </a:rPr>
              <a:t>To answer this we use confusion matrix</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00">
                <a:solidFill>
                  <a:srgbClr val="FFFFFF"/>
                </a:solidFill>
                <a:latin typeface="Montserrat"/>
                <a:ea typeface="Montserrat"/>
                <a:cs typeface="Montserrat"/>
                <a:sym typeface="Montserrat"/>
              </a:rPr>
              <a:t>confusion matrix - A confusion matrix visualizes the relationship between the true labels from our gold standard and the predicted labels from our classifier.</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00">
                <a:solidFill>
                  <a:srgbClr val="FFFFFF"/>
                </a:solidFill>
                <a:latin typeface="Montserrat"/>
                <a:ea typeface="Montserrat"/>
                <a:cs typeface="Montserrat"/>
                <a:sym typeface="Montserrat"/>
              </a:rPr>
              <a:t>This confusion matrix depicts that it is harder to differentiate between irregular and spiral galaxies. And although the accuracy is good, but we can still improve it.</a:t>
            </a:r>
            <a:endParaRPr sz="1500">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a:p>
        </p:txBody>
      </p:sp>
      <p:pic>
        <p:nvPicPr>
          <p:cNvPr id="370" name="Google Shape;370;p50"/>
          <p:cNvPicPr preferRelativeResize="0"/>
          <p:nvPr/>
        </p:nvPicPr>
        <p:blipFill>
          <a:blip r:embed="rId3">
            <a:alphaModFix/>
          </a:blip>
          <a:stretch>
            <a:fillRect/>
          </a:stretch>
        </p:blipFill>
        <p:spPr>
          <a:xfrm>
            <a:off x="4954075" y="1152475"/>
            <a:ext cx="4092600" cy="3099840"/>
          </a:xfrm>
          <a:prstGeom prst="rect">
            <a:avLst/>
          </a:prstGeom>
          <a:noFill/>
          <a:ln>
            <a:noFill/>
          </a:ln>
        </p:spPr>
      </p:pic>
      <p:sp>
        <p:nvSpPr>
          <p:cNvPr id="371" name="Google Shape;37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ph type="title"/>
          </p:nvPr>
        </p:nvSpPr>
        <p:spPr>
          <a:xfrm>
            <a:off x="311700" y="445025"/>
            <a:ext cx="4413300" cy="572700"/>
          </a:xfrm>
          <a:prstGeom prst="rect">
            <a:avLst/>
          </a:prstGeom>
          <a:gradFill>
            <a:gsLst>
              <a:gs pos="0">
                <a:srgbClr val="DFE9FB"/>
              </a:gs>
              <a:gs pos="100000">
                <a:srgbClr val="6E9BE7"/>
              </a:gs>
            </a:gsLst>
            <a:path path="circle">
              <a:fillToRect b="50%" l="50%" r="50%" t="50%"/>
            </a:path>
            <a:tileRect/>
          </a:gra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latin typeface="Montserrat"/>
                <a:ea typeface="Montserrat"/>
                <a:cs typeface="Montserrat"/>
                <a:sym typeface="Montserrat"/>
              </a:rPr>
              <a:t>Confusion Matrix</a:t>
            </a:r>
            <a:endParaRPr>
              <a:solidFill>
                <a:srgbClr val="000000"/>
              </a:solidFill>
              <a:latin typeface="Montserrat"/>
              <a:ea typeface="Montserrat"/>
              <a:cs typeface="Montserrat"/>
              <a:sym typeface="Montserrat"/>
            </a:endParaRPr>
          </a:p>
        </p:txBody>
      </p:sp>
      <p:sp>
        <p:nvSpPr>
          <p:cNvPr id="377" name="Google Shape;377;p51"/>
          <p:cNvSpPr txBox="1"/>
          <p:nvPr>
            <p:ph idx="1" type="body"/>
          </p:nvPr>
        </p:nvSpPr>
        <p:spPr>
          <a:xfrm>
            <a:off x="311700" y="1152475"/>
            <a:ext cx="4260300" cy="3416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It is a table that describes the performance of a classifier.</a:t>
            </a:r>
            <a:endParaRPr>
              <a:solidFill>
                <a:srgbClr val="FFFFFF"/>
              </a:solidFill>
              <a:latin typeface="Montserrat"/>
              <a:ea typeface="Montserrat"/>
              <a:cs typeface="Montserrat"/>
              <a:sym typeface="Montserrat"/>
            </a:endParaRPr>
          </a:p>
          <a:p>
            <a:pPr indent="0" lvl="0" marL="0" rtl="0" algn="l">
              <a:spcBef>
                <a:spcPts val="1200"/>
              </a:spcBef>
              <a:spcAft>
                <a:spcPts val="0"/>
              </a:spcAft>
              <a:buNone/>
            </a:pPr>
            <a:r>
              <a:rPr lang="en">
                <a:solidFill>
                  <a:srgbClr val="FFFFFF"/>
                </a:solidFill>
                <a:latin typeface="Montserrat"/>
                <a:ea typeface="Montserrat"/>
                <a:cs typeface="Montserrat"/>
                <a:sym typeface="Montserrat"/>
              </a:rPr>
              <a:t>In here, we compare our true values to predicted values.</a:t>
            </a:r>
            <a:endParaRPr>
              <a:solidFill>
                <a:srgbClr val="FFFFFF"/>
              </a:solidFill>
              <a:latin typeface="Montserrat"/>
              <a:ea typeface="Montserrat"/>
              <a:cs typeface="Montserrat"/>
              <a:sym typeface="Montserrat"/>
            </a:endParaRPr>
          </a:p>
          <a:p>
            <a:pPr indent="0" lvl="0" marL="0" rtl="0" algn="l">
              <a:spcBef>
                <a:spcPts val="1200"/>
              </a:spcBef>
              <a:spcAft>
                <a:spcPts val="0"/>
              </a:spcAft>
              <a:buNone/>
            </a:pPr>
            <a:r>
              <a:rPr lang="en">
                <a:solidFill>
                  <a:srgbClr val="FFFFFF"/>
                </a:solidFill>
                <a:latin typeface="Montserrat"/>
                <a:ea typeface="Montserrat"/>
                <a:cs typeface="Montserrat"/>
                <a:sym typeface="Montserrat"/>
              </a:rPr>
              <a:t>To define the terms:</a:t>
            </a:r>
            <a:endParaRPr>
              <a:solidFill>
                <a:srgbClr val="FFFFFF"/>
              </a:solidFill>
              <a:latin typeface="Montserrat"/>
              <a:ea typeface="Montserrat"/>
              <a:cs typeface="Montserrat"/>
              <a:sym typeface="Montserrat"/>
            </a:endParaRPr>
          </a:p>
          <a:p>
            <a:pPr indent="-299958" lvl="0" marL="876300" rtl="0" algn="l">
              <a:spcBef>
                <a:spcPts val="1200"/>
              </a:spcBef>
              <a:spcAft>
                <a:spcPts val="0"/>
              </a:spcAft>
              <a:buClr>
                <a:srgbClr val="FFFFFF"/>
              </a:buClr>
              <a:buSzPct val="100000"/>
              <a:buChar char="●"/>
            </a:pPr>
            <a:r>
              <a:rPr b="1" lang="en" sz="1450">
                <a:solidFill>
                  <a:srgbClr val="FFFFFF"/>
                </a:solidFill>
                <a:highlight>
                  <a:srgbClr val="1864EA"/>
                </a:highlight>
                <a:latin typeface="Montserrat"/>
                <a:ea typeface="Montserrat"/>
                <a:cs typeface="Montserrat"/>
                <a:sym typeface="Montserrat"/>
              </a:rPr>
              <a:t>true positives (TP):</a:t>
            </a:r>
            <a:r>
              <a:rPr lang="en" sz="1450">
                <a:solidFill>
                  <a:srgbClr val="FFFFFF"/>
                </a:solidFill>
                <a:latin typeface="Montserrat"/>
                <a:ea typeface="Montserrat"/>
                <a:cs typeface="Montserrat"/>
                <a:sym typeface="Montserrat"/>
              </a:rPr>
              <a:t> These are the cases we predicted yes, and the result was “yas” </a:t>
            </a:r>
            <a:endParaRPr sz="1450">
              <a:solidFill>
                <a:srgbClr val="FFFFFF"/>
              </a:solidFill>
              <a:latin typeface="Montserrat"/>
              <a:ea typeface="Montserrat"/>
              <a:cs typeface="Montserrat"/>
              <a:sym typeface="Montserrat"/>
            </a:endParaRPr>
          </a:p>
          <a:p>
            <a:pPr indent="-299958" lvl="0" marL="876300" rtl="0" algn="l">
              <a:spcBef>
                <a:spcPts val="0"/>
              </a:spcBef>
              <a:spcAft>
                <a:spcPts val="0"/>
              </a:spcAft>
              <a:buClr>
                <a:srgbClr val="FFFFFF"/>
              </a:buClr>
              <a:buSzPct val="100000"/>
              <a:buChar char="●"/>
            </a:pPr>
            <a:r>
              <a:rPr b="1" lang="en" sz="1450">
                <a:solidFill>
                  <a:srgbClr val="FFFFFF"/>
                </a:solidFill>
                <a:highlight>
                  <a:srgbClr val="1864EA"/>
                </a:highlight>
                <a:latin typeface="Montserrat"/>
                <a:ea typeface="Montserrat"/>
                <a:cs typeface="Montserrat"/>
                <a:sym typeface="Montserrat"/>
              </a:rPr>
              <a:t>true negatives (TN):</a:t>
            </a:r>
            <a:r>
              <a:rPr lang="en" sz="1450">
                <a:solidFill>
                  <a:srgbClr val="FFFFFF"/>
                </a:solidFill>
                <a:highlight>
                  <a:srgbClr val="1864EA"/>
                </a:highlight>
                <a:latin typeface="Montserrat"/>
                <a:ea typeface="Montserrat"/>
                <a:cs typeface="Montserrat"/>
                <a:sym typeface="Montserrat"/>
              </a:rPr>
              <a:t> </a:t>
            </a:r>
            <a:r>
              <a:rPr lang="en" sz="1450">
                <a:solidFill>
                  <a:srgbClr val="FFFFFF"/>
                </a:solidFill>
                <a:latin typeface="Montserrat"/>
                <a:ea typeface="Montserrat"/>
                <a:cs typeface="Montserrat"/>
                <a:sym typeface="Montserrat"/>
              </a:rPr>
              <a:t>These are the cases we predicted no, and the result was “no” </a:t>
            </a:r>
            <a:endParaRPr sz="1450">
              <a:solidFill>
                <a:srgbClr val="FFFFFF"/>
              </a:solidFill>
              <a:latin typeface="Montserrat"/>
              <a:ea typeface="Montserrat"/>
              <a:cs typeface="Montserrat"/>
              <a:sym typeface="Montserrat"/>
            </a:endParaRPr>
          </a:p>
          <a:p>
            <a:pPr indent="-299958" lvl="0" marL="876300" rtl="0" algn="l">
              <a:spcBef>
                <a:spcPts val="0"/>
              </a:spcBef>
              <a:spcAft>
                <a:spcPts val="0"/>
              </a:spcAft>
              <a:buClr>
                <a:srgbClr val="FFFFFF"/>
              </a:buClr>
              <a:buSzPct val="100000"/>
              <a:buChar char="●"/>
            </a:pPr>
            <a:r>
              <a:rPr b="1" lang="en" sz="1450">
                <a:solidFill>
                  <a:srgbClr val="FFFFFF"/>
                </a:solidFill>
                <a:highlight>
                  <a:srgbClr val="1864EA"/>
                </a:highlight>
                <a:latin typeface="Montserrat"/>
                <a:ea typeface="Montserrat"/>
                <a:cs typeface="Montserrat"/>
                <a:sym typeface="Montserrat"/>
              </a:rPr>
              <a:t>false positives (FP):</a:t>
            </a:r>
            <a:r>
              <a:rPr lang="en" sz="1450">
                <a:solidFill>
                  <a:srgbClr val="FFFFFF"/>
                </a:solidFill>
                <a:highlight>
                  <a:srgbClr val="1864EA"/>
                </a:highlight>
                <a:latin typeface="Montserrat"/>
                <a:ea typeface="Montserrat"/>
                <a:cs typeface="Montserrat"/>
                <a:sym typeface="Montserrat"/>
              </a:rPr>
              <a:t> </a:t>
            </a:r>
            <a:r>
              <a:rPr lang="en" sz="1450">
                <a:solidFill>
                  <a:srgbClr val="FFFFFF"/>
                </a:solidFill>
                <a:latin typeface="Montserrat"/>
                <a:ea typeface="Montserrat"/>
                <a:cs typeface="Montserrat"/>
                <a:sym typeface="Montserrat"/>
              </a:rPr>
              <a:t>We predicted yes, but the result is “no”.</a:t>
            </a:r>
            <a:endParaRPr sz="1450">
              <a:solidFill>
                <a:srgbClr val="FFFFFF"/>
              </a:solidFill>
              <a:latin typeface="Montserrat"/>
              <a:ea typeface="Montserrat"/>
              <a:cs typeface="Montserrat"/>
              <a:sym typeface="Montserrat"/>
            </a:endParaRPr>
          </a:p>
          <a:p>
            <a:pPr indent="-299958" lvl="0" marL="876300" rtl="0" algn="l">
              <a:spcBef>
                <a:spcPts val="0"/>
              </a:spcBef>
              <a:spcAft>
                <a:spcPts val="0"/>
              </a:spcAft>
              <a:buClr>
                <a:srgbClr val="FFFFFF"/>
              </a:buClr>
              <a:buSzPct val="100000"/>
              <a:buChar char="●"/>
            </a:pPr>
            <a:r>
              <a:rPr b="1" lang="en" sz="1450">
                <a:solidFill>
                  <a:srgbClr val="FFFFFF"/>
                </a:solidFill>
                <a:highlight>
                  <a:srgbClr val="1864EA"/>
                </a:highlight>
                <a:latin typeface="Montserrat"/>
                <a:ea typeface="Montserrat"/>
                <a:cs typeface="Montserrat"/>
                <a:sym typeface="Montserrat"/>
              </a:rPr>
              <a:t>false negatives (FN):</a:t>
            </a:r>
            <a:r>
              <a:rPr lang="en" sz="1450">
                <a:solidFill>
                  <a:srgbClr val="FFFFFF"/>
                </a:solidFill>
                <a:highlight>
                  <a:srgbClr val="1864EA"/>
                </a:highlight>
                <a:latin typeface="Montserrat"/>
                <a:ea typeface="Montserrat"/>
                <a:cs typeface="Montserrat"/>
                <a:sym typeface="Montserrat"/>
              </a:rPr>
              <a:t> </a:t>
            </a:r>
            <a:r>
              <a:rPr lang="en" sz="1450">
                <a:solidFill>
                  <a:srgbClr val="FFFFFF"/>
                </a:solidFill>
                <a:latin typeface="Montserrat"/>
                <a:ea typeface="Montserrat"/>
                <a:cs typeface="Montserrat"/>
                <a:sym typeface="Montserrat"/>
              </a:rPr>
              <a:t>We predicted no, but the result is “yes”.</a:t>
            </a:r>
            <a:endParaRPr sz="1100">
              <a:solidFill>
                <a:srgbClr val="000000"/>
              </a:solidFill>
              <a:latin typeface="Montserrat"/>
              <a:ea typeface="Montserrat"/>
              <a:cs typeface="Montserrat"/>
              <a:sym typeface="Montserrat"/>
            </a:endParaRPr>
          </a:p>
          <a:p>
            <a:pPr indent="0" lvl="0" marL="0" rtl="0" algn="l">
              <a:spcBef>
                <a:spcPts val="0"/>
              </a:spcBef>
              <a:spcAft>
                <a:spcPts val="1200"/>
              </a:spcAft>
              <a:buNone/>
            </a:pPr>
            <a:r>
              <a:t/>
            </a:r>
            <a:endParaRPr/>
          </a:p>
        </p:txBody>
      </p:sp>
      <p:pic>
        <p:nvPicPr>
          <p:cNvPr id="378" name="Google Shape;378;p51"/>
          <p:cNvPicPr preferRelativeResize="0"/>
          <p:nvPr/>
        </p:nvPicPr>
        <p:blipFill>
          <a:blip r:embed="rId3">
            <a:alphaModFix/>
          </a:blip>
          <a:stretch>
            <a:fillRect/>
          </a:stretch>
        </p:blipFill>
        <p:spPr>
          <a:xfrm>
            <a:off x="4997025" y="445025"/>
            <a:ext cx="3704701" cy="2157975"/>
          </a:xfrm>
          <a:prstGeom prst="rect">
            <a:avLst/>
          </a:prstGeom>
          <a:noFill/>
          <a:ln>
            <a:noFill/>
          </a:ln>
        </p:spPr>
      </p:pic>
      <p:pic>
        <p:nvPicPr>
          <p:cNvPr id="379" name="Google Shape;379;p51"/>
          <p:cNvPicPr preferRelativeResize="0"/>
          <p:nvPr/>
        </p:nvPicPr>
        <p:blipFill>
          <a:blip r:embed="rId4">
            <a:alphaModFix/>
          </a:blip>
          <a:stretch>
            <a:fillRect/>
          </a:stretch>
        </p:blipFill>
        <p:spPr>
          <a:xfrm>
            <a:off x="5048725" y="2712325"/>
            <a:ext cx="3523775" cy="2210324"/>
          </a:xfrm>
          <a:prstGeom prst="rect">
            <a:avLst/>
          </a:prstGeom>
          <a:noFill/>
          <a:ln>
            <a:noFill/>
          </a:ln>
        </p:spPr>
      </p:pic>
      <p:sp>
        <p:nvSpPr>
          <p:cNvPr id="380" name="Google Shape;38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idx="1" type="body"/>
          </p:nvPr>
        </p:nvSpPr>
        <p:spPr>
          <a:xfrm>
            <a:off x="238900" y="488400"/>
            <a:ext cx="8520600" cy="3924600"/>
          </a:xfrm>
          <a:prstGeom prst="rect">
            <a:avLst/>
          </a:prstGeom>
          <a:ln cap="flat" cmpd="sng" w="38100">
            <a:solidFill>
              <a:srgbClr val="FFFFFF"/>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Now with this classification the, </a:t>
            </a:r>
            <a:r>
              <a:rPr lang="en" sz="1525">
                <a:solidFill>
                  <a:srgbClr val="FFFFFF"/>
                </a:solidFill>
                <a:highlight>
                  <a:srgbClr val="1864EA"/>
                </a:highlight>
                <a:latin typeface="Montserrat"/>
                <a:ea typeface="Montserrat"/>
                <a:cs typeface="Montserrat"/>
                <a:sym typeface="Montserrat"/>
              </a:rPr>
              <a:t>accuracy can vary enormously</a:t>
            </a:r>
            <a:r>
              <a:rPr lang="en" sz="1525">
                <a:solidFill>
                  <a:srgbClr val="FFFFFF"/>
                </a:solidFill>
                <a:latin typeface="Montserrat"/>
                <a:ea typeface="Montserrat"/>
                <a:cs typeface="Montserrat"/>
                <a:sym typeface="Montserrat"/>
              </a:rPr>
              <a:t> based on how we </a:t>
            </a:r>
            <a:r>
              <a:rPr lang="en" sz="1525">
                <a:solidFill>
                  <a:srgbClr val="FFFFFF"/>
                </a:solidFill>
                <a:highlight>
                  <a:srgbClr val="1864EA"/>
                </a:highlight>
                <a:latin typeface="Montserrat"/>
                <a:ea typeface="Montserrat"/>
                <a:cs typeface="Montserrat"/>
                <a:sym typeface="Montserrat"/>
              </a:rPr>
              <a:t>divide the training and testing dataset. </a:t>
            </a:r>
            <a:endParaRPr sz="1525">
              <a:solidFill>
                <a:srgbClr val="FFFFFF"/>
              </a:solidFill>
              <a:highlight>
                <a:srgbClr val="1864EA"/>
              </a:highlight>
              <a:latin typeface="Montserrat"/>
              <a:ea typeface="Montserrat"/>
              <a:cs typeface="Montserrat"/>
              <a:sym typeface="Montserrat"/>
            </a:endParaRPr>
          </a:p>
          <a:p>
            <a:pPr indent="0" lvl="0" marL="0" rtl="0" algn="l">
              <a:spcBef>
                <a:spcPts val="0"/>
              </a:spcBef>
              <a:spcAft>
                <a:spcPts val="0"/>
              </a:spcAft>
              <a:buNone/>
            </a:pPr>
            <a:r>
              <a:t/>
            </a:r>
            <a:endParaRPr sz="1525">
              <a:solidFill>
                <a:srgbClr val="FFFFFF"/>
              </a:solidFill>
              <a:highlight>
                <a:srgbClr val="1864EA"/>
              </a:highlight>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One of the reasons for this </a:t>
            </a:r>
            <a:r>
              <a:rPr lang="en" sz="1525">
                <a:solidFill>
                  <a:srgbClr val="FFFFFF"/>
                </a:solidFill>
                <a:highlight>
                  <a:srgbClr val="1864EA"/>
                </a:highlight>
                <a:latin typeface="Montserrat"/>
                <a:ea typeface="Montserrat"/>
                <a:cs typeface="Montserrat"/>
                <a:sym typeface="Montserrat"/>
              </a:rPr>
              <a:t>instability</a:t>
            </a:r>
            <a:r>
              <a:rPr lang="en" sz="1525">
                <a:solidFill>
                  <a:srgbClr val="FFFFFF"/>
                </a:solidFill>
                <a:latin typeface="Montserrat"/>
                <a:ea typeface="Montserrat"/>
                <a:cs typeface="Montserrat"/>
                <a:sym typeface="Montserrat"/>
              </a:rPr>
              <a:t> is that decision trees are highly susceptible to noisy training data and have a tendency to overfit.</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To reduce this instability, we make use of ensemble classifier where multiple models are trained and their results are combined to give a more accurate output.</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For ensembles to work better than individual classifiers, the members of the ensemble must be different in some way; they must give independent results. If they all gave the same predictions on each instance, then having more of them would make no difference at all. </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A random forest classifier is a supervised machine learning algorithm that uses an ensemble of decision tree classifiers. It builds an ensemble by randomly selecting, either subsets of training instances, bagging, or selecting a subset of features of each decision point.</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1200"/>
              </a:spcAft>
              <a:buNone/>
            </a:pPr>
            <a:r>
              <a:t/>
            </a:r>
            <a:endParaRPr/>
          </a:p>
        </p:txBody>
      </p:sp>
      <p:sp>
        <p:nvSpPr>
          <p:cNvPr id="386" name="Google Shape;38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3">
            <a:alphaModFix/>
          </a:blip>
          <a:srcRect b="7101" l="0" r="12080" t="2775"/>
          <a:stretch/>
        </p:blipFill>
        <p:spPr>
          <a:xfrm>
            <a:off x="2427900" y="0"/>
            <a:ext cx="6716100" cy="5143500"/>
          </a:xfrm>
          <a:prstGeom prst="rect">
            <a:avLst/>
          </a:prstGeom>
          <a:noFill/>
          <a:ln>
            <a:noFill/>
          </a:ln>
        </p:spPr>
      </p:pic>
      <p:pic>
        <p:nvPicPr>
          <p:cNvPr id="80" name="Google Shape;80;p17"/>
          <p:cNvPicPr preferRelativeResize="0"/>
          <p:nvPr/>
        </p:nvPicPr>
        <p:blipFill rotWithShape="1">
          <a:blip r:embed="rId3">
            <a:alphaModFix/>
          </a:blip>
          <a:srcRect b="7101" l="2957" r="77084" t="2775"/>
          <a:stretch/>
        </p:blipFill>
        <p:spPr>
          <a:xfrm rot="10800000">
            <a:off x="12400" y="0"/>
            <a:ext cx="2415500" cy="5143500"/>
          </a:xfrm>
          <a:prstGeom prst="rect">
            <a:avLst/>
          </a:prstGeom>
          <a:noFill/>
          <a:ln>
            <a:noFill/>
          </a:ln>
        </p:spPr>
      </p:pic>
      <p:sp>
        <p:nvSpPr>
          <p:cNvPr id="81" name="Google Shape;81;p17"/>
          <p:cNvSpPr txBox="1"/>
          <p:nvPr/>
        </p:nvSpPr>
        <p:spPr>
          <a:xfrm>
            <a:off x="0" y="1735775"/>
            <a:ext cx="4796400" cy="332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00FFFF"/>
                </a:solidFill>
                <a:latin typeface="Montserrat"/>
                <a:ea typeface="Montserrat"/>
                <a:cs typeface="Montserrat"/>
                <a:sym typeface="Montserrat"/>
              </a:rPr>
              <a:t> OBJECTIVE </a:t>
            </a:r>
            <a:endParaRPr b="1" sz="2400">
              <a:solidFill>
                <a:srgbClr val="00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00"/>
              </a:solidFill>
            </a:endParaRPr>
          </a:p>
          <a:p>
            <a:pPr indent="-342900" lvl="0" marL="457200" rtl="0" algn="l">
              <a:spcBef>
                <a:spcPts val="0"/>
              </a:spcBef>
              <a:spcAft>
                <a:spcPts val="0"/>
              </a:spcAft>
              <a:buClr>
                <a:srgbClr val="FFFF00"/>
              </a:buClr>
              <a:buSzPts val="1800"/>
              <a:buFont typeface="Montserrat"/>
              <a:buChar char="❖"/>
            </a:pPr>
            <a:r>
              <a:rPr lang="en" sz="1800">
                <a:solidFill>
                  <a:srgbClr val="FFFF00"/>
                </a:solidFill>
                <a:latin typeface="Montserrat"/>
                <a:ea typeface="Montserrat"/>
                <a:cs typeface="Montserrat"/>
                <a:sym typeface="Montserrat"/>
              </a:rPr>
              <a:t>Calculating redshifts of distant galaxies using decision trees for regression.</a:t>
            </a:r>
            <a:endParaRPr sz="1800">
              <a:solidFill>
                <a:srgbClr val="FFFF00"/>
              </a:solidFill>
              <a:latin typeface="Montserrat"/>
              <a:ea typeface="Montserrat"/>
              <a:cs typeface="Montserrat"/>
              <a:sym typeface="Montserrat"/>
            </a:endParaRPr>
          </a:p>
          <a:p>
            <a:pPr indent="0" lvl="0" marL="457200" rtl="0" algn="l">
              <a:spcBef>
                <a:spcPts val="0"/>
              </a:spcBef>
              <a:spcAft>
                <a:spcPts val="0"/>
              </a:spcAft>
              <a:buNone/>
            </a:pPr>
            <a:r>
              <a:t/>
            </a:r>
            <a:endParaRPr sz="1800">
              <a:solidFill>
                <a:srgbClr val="FFFF00"/>
              </a:solidFill>
              <a:latin typeface="Montserrat"/>
              <a:ea typeface="Montserrat"/>
              <a:cs typeface="Montserrat"/>
              <a:sym typeface="Montserrat"/>
            </a:endParaRPr>
          </a:p>
          <a:p>
            <a:pPr indent="-342900" lvl="0" marL="457200" rtl="0" algn="l">
              <a:spcBef>
                <a:spcPts val="0"/>
              </a:spcBef>
              <a:spcAft>
                <a:spcPts val="0"/>
              </a:spcAft>
              <a:buClr>
                <a:srgbClr val="FFFF00"/>
              </a:buClr>
              <a:buSzPts val="1800"/>
              <a:buFont typeface="Montserrat"/>
              <a:buChar char="❖"/>
            </a:pPr>
            <a:r>
              <a:rPr lang="en" sz="1800">
                <a:solidFill>
                  <a:srgbClr val="FFFF00"/>
                </a:solidFill>
                <a:latin typeface="Montserrat"/>
                <a:ea typeface="Montserrat"/>
                <a:cs typeface="Montserrat"/>
                <a:sym typeface="Montserrat"/>
              </a:rPr>
              <a:t>Classification of different types of galaxies using feature extraction and applying decision trees and random forest algorithm for classification.</a:t>
            </a:r>
            <a:endParaRPr>
              <a:solidFill>
                <a:srgbClr val="FFFF00"/>
              </a:solidFill>
            </a:endParaRPr>
          </a:p>
        </p:txBody>
      </p:sp>
      <p:sp>
        <p:nvSpPr>
          <p:cNvPr id="82" name="Google Shape;82;p17"/>
          <p:cNvSpPr txBox="1"/>
          <p:nvPr/>
        </p:nvSpPr>
        <p:spPr>
          <a:xfrm>
            <a:off x="1213950" y="143625"/>
            <a:ext cx="6716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200">
                <a:solidFill>
                  <a:srgbClr val="FFE700"/>
                </a:solidFill>
                <a:latin typeface="Trebuchet MS"/>
                <a:ea typeface="Trebuchet MS"/>
                <a:cs typeface="Trebuchet MS"/>
                <a:sym typeface="Trebuchet MS"/>
              </a:rPr>
              <a:t>INTRODUCTION</a:t>
            </a:r>
            <a:endParaRPr b="1" sz="7200">
              <a:solidFill>
                <a:srgbClr val="FFE700"/>
              </a:solidFill>
              <a:latin typeface="Trebuchet MS"/>
              <a:ea typeface="Trebuchet MS"/>
              <a:cs typeface="Trebuchet MS"/>
              <a:sym typeface="Trebuchet MS"/>
            </a:endParaRPr>
          </a:p>
        </p:txBody>
      </p:sp>
      <p:sp>
        <p:nvSpPr>
          <p:cNvPr id="83" name="Google Shape;83;p17"/>
          <p:cNvSpPr txBox="1"/>
          <p:nvPr/>
        </p:nvSpPr>
        <p:spPr>
          <a:xfrm>
            <a:off x="603650" y="1645600"/>
            <a:ext cx="38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idx="1" type="body"/>
          </p:nvPr>
        </p:nvSpPr>
        <p:spPr>
          <a:xfrm>
            <a:off x="362725" y="591200"/>
            <a:ext cx="4327500" cy="3416400"/>
          </a:xfrm>
          <a:prstGeom prst="rect">
            <a:avLst/>
          </a:prstGeom>
          <a:ln cap="flat" cmpd="sng" w="9525">
            <a:solidFill>
              <a:srgbClr val="9FC5E8"/>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1525">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We use the same methodologies but then replace the decision tree classifier with random forest classifier.</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A larger number will use more samples from the original data and will be more robust to </a:t>
            </a:r>
            <a:r>
              <a:rPr lang="en" sz="1525">
                <a:solidFill>
                  <a:srgbClr val="9FC5E8"/>
                </a:solidFill>
                <a:latin typeface="Montserrat"/>
                <a:ea typeface="Montserrat"/>
                <a:cs typeface="Montserrat"/>
                <a:sym typeface="Montserrat"/>
              </a:rPr>
              <a:t>noise</a:t>
            </a:r>
            <a:r>
              <a:rPr lang="en" sz="1525">
                <a:solidFill>
                  <a:srgbClr val="FFFFFF"/>
                </a:solidFill>
                <a:latin typeface="Montserrat"/>
                <a:ea typeface="Montserrat"/>
                <a:cs typeface="Montserrat"/>
                <a:sym typeface="Montserrat"/>
              </a:rPr>
              <a:t> and </a:t>
            </a:r>
            <a:r>
              <a:rPr lang="en" sz="1525">
                <a:solidFill>
                  <a:srgbClr val="9FC5E8"/>
                </a:solidFill>
                <a:latin typeface="Montserrat"/>
                <a:ea typeface="Montserrat"/>
                <a:cs typeface="Montserrat"/>
                <a:sym typeface="Montserrat"/>
              </a:rPr>
              <a:t>overfitting</a:t>
            </a:r>
            <a:r>
              <a:rPr lang="en" sz="1525">
                <a:solidFill>
                  <a:srgbClr val="FFFFFF"/>
                </a:solidFill>
                <a:latin typeface="Montserrat"/>
                <a:ea typeface="Montserrat"/>
                <a:cs typeface="Montserrat"/>
                <a:sym typeface="Montserrat"/>
              </a:rPr>
              <a:t>.</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This also identifies </a:t>
            </a:r>
            <a:r>
              <a:rPr lang="en" sz="1525">
                <a:solidFill>
                  <a:srgbClr val="9FC5E8"/>
                </a:solidFill>
                <a:latin typeface="Montserrat"/>
                <a:ea typeface="Montserrat"/>
                <a:cs typeface="Montserrat"/>
                <a:sym typeface="Montserrat"/>
              </a:rPr>
              <a:t>out-liners</a:t>
            </a:r>
            <a:r>
              <a:rPr lang="en" sz="1525">
                <a:solidFill>
                  <a:srgbClr val="FFFFFF"/>
                </a:solidFill>
                <a:latin typeface="Montserrat"/>
                <a:ea typeface="Montserrat"/>
                <a:cs typeface="Montserrat"/>
                <a:sym typeface="Montserrat"/>
              </a:rPr>
              <a:t>, the objects which are not similar to any of the training classes.</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Using confusion matrix to see the result. And the results are </a:t>
            </a:r>
            <a:r>
              <a:rPr lang="en" sz="1525">
                <a:solidFill>
                  <a:srgbClr val="9FC5E8"/>
                </a:solidFill>
                <a:latin typeface="Montserrat"/>
                <a:ea typeface="Montserrat"/>
                <a:cs typeface="Montserrat"/>
                <a:sym typeface="Montserrat"/>
              </a:rPr>
              <a:t>substantially better</a:t>
            </a:r>
            <a:r>
              <a:rPr lang="en" sz="1525">
                <a:solidFill>
                  <a:srgbClr val="FFFFFF"/>
                </a:solidFill>
                <a:latin typeface="Montserrat"/>
                <a:ea typeface="Montserrat"/>
                <a:cs typeface="Montserrat"/>
                <a:sym typeface="Montserrat"/>
              </a:rPr>
              <a:t>.</a:t>
            </a:r>
            <a:endParaRPr sz="1525">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a:p>
        </p:txBody>
      </p:sp>
      <p:pic>
        <p:nvPicPr>
          <p:cNvPr id="392" name="Google Shape;392;p53"/>
          <p:cNvPicPr preferRelativeResize="0"/>
          <p:nvPr/>
        </p:nvPicPr>
        <p:blipFill>
          <a:blip r:embed="rId3">
            <a:alphaModFix/>
          </a:blip>
          <a:stretch>
            <a:fillRect/>
          </a:stretch>
        </p:blipFill>
        <p:spPr>
          <a:xfrm>
            <a:off x="4827125" y="529975"/>
            <a:ext cx="4063100" cy="3539774"/>
          </a:xfrm>
          <a:prstGeom prst="rect">
            <a:avLst/>
          </a:prstGeom>
          <a:noFill/>
          <a:ln>
            <a:noFill/>
          </a:ln>
        </p:spPr>
      </p:pic>
      <p:sp>
        <p:nvSpPr>
          <p:cNvPr id="393" name="Google Shape;39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7" name="Shape 397"/>
        <p:cNvGrpSpPr/>
        <p:nvPr/>
      </p:nvGrpSpPr>
      <p:grpSpPr>
        <a:xfrm>
          <a:off x="0" y="0"/>
          <a:ext cx="0" cy="0"/>
          <a:chOff x="0" y="0"/>
          <a:chExt cx="0" cy="0"/>
        </a:xfrm>
      </p:grpSpPr>
      <p:pic>
        <p:nvPicPr>
          <p:cNvPr id="398" name="Google Shape;398;p54"/>
          <p:cNvPicPr preferRelativeResize="0"/>
          <p:nvPr/>
        </p:nvPicPr>
        <p:blipFill>
          <a:blip r:embed="rId3">
            <a:alphaModFix/>
          </a:blip>
          <a:stretch>
            <a:fillRect/>
          </a:stretch>
        </p:blipFill>
        <p:spPr>
          <a:xfrm>
            <a:off x="4381500" y="2276463"/>
            <a:ext cx="4762500" cy="2867025"/>
          </a:xfrm>
          <a:prstGeom prst="rect">
            <a:avLst/>
          </a:prstGeom>
          <a:noFill/>
          <a:ln>
            <a:noFill/>
          </a:ln>
        </p:spPr>
      </p:pic>
      <p:pic>
        <p:nvPicPr>
          <p:cNvPr id="399" name="Google Shape;399;p54"/>
          <p:cNvPicPr preferRelativeResize="0"/>
          <p:nvPr/>
        </p:nvPicPr>
        <p:blipFill>
          <a:blip r:embed="rId4">
            <a:alphaModFix/>
          </a:blip>
          <a:stretch>
            <a:fillRect/>
          </a:stretch>
        </p:blipFill>
        <p:spPr>
          <a:xfrm>
            <a:off x="4638663" y="-12"/>
            <a:ext cx="4505325" cy="2352675"/>
          </a:xfrm>
          <a:prstGeom prst="rect">
            <a:avLst/>
          </a:prstGeom>
          <a:noFill/>
          <a:ln>
            <a:noFill/>
          </a:ln>
        </p:spPr>
      </p:pic>
      <p:sp>
        <p:nvSpPr>
          <p:cNvPr id="400" name="Google Shape;400;p54"/>
          <p:cNvSpPr txBox="1"/>
          <p:nvPr/>
        </p:nvSpPr>
        <p:spPr>
          <a:xfrm>
            <a:off x="0" y="447600"/>
            <a:ext cx="5468400" cy="4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0">
                <a:solidFill>
                  <a:srgbClr val="D0E0E3"/>
                </a:solidFill>
                <a:latin typeface="Montserrat"/>
                <a:ea typeface="Montserrat"/>
                <a:cs typeface="Montserrat"/>
                <a:sym typeface="Montserrat"/>
              </a:rPr>
              <a:t>NOVELTY</a:t>
            </a:r>
            <a:endParaRPr b="1" sz="8000">
              <a:solidFill>
                <a:srgbClr val="D0E0E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8000">
                <a:solidFill>
                  <a:srgbClr val="D0E0E3"/>
                </a:solidFill>
                <a:latin typeface="Montserrat"/>
                <a:ea typeface="Montserrat"/>
                <a:cs typeface="Montserrat"/>
                <a:sym typeface="Montserrat"/>
              </a:rPr>
              <a:t> OF THE PROJECT</a:t>
            </a:r>
            <a:endParaRPr b="1" sz="8000">
              <a:solidFill>
                <a:srgbClr val="D0E0E3"/>
              </a:solidFill>
              <a:latin typeface="Montserrat"/>
              <a:ea typeface="Montserrat"/>
              <a:cs typeface="Montserrat"/>
              <a:sym typeface="Montserrat"/>
            </a:endParaRPr>
          </a:p>
        </p:txBody>
      </p:sp>
      <p:sp>
        <p:nvSpPr>
          <p:cNvPr id="401" name="Google Shape;401;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5"/>
          <p:cNvSpPr txBox="1"/>
          <p:nvPr/>
        </p:nvSpPr>
        <p:spPr>
          <a:xfrm>
            <a:off x="309575" y="632075"/>
            <a:ext cx="6048300" cy="3681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For the best possible classifications and predictions, we usually want to combine machine learning algorithms with astronomy knowledge about the problem. </a:t>
            </a:r>
            <a:endParaRPr sz="1600">
              <a:solidFill>
                <a:srgbClr val="FFFFFF"/>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We have looked at how decision trees are prone to overfitting the model and how limiting the maximum depth of the tree can be used to prevent this.</a:t>
            </a:r>
            <a:endParaRPr sz="1600">
              <a:solidFill>
                <a:srgbClr val="FFFFFF"/>
              </a:solidFill>
              <a:latin typeface="Montserrat"/>
              <a:ea typeface="Montserrat"/>
              <a:cs typeface="Montserrat"/>
              <a:sym typeface="Montserrat"/>
            </a:endParaRPr>
          </a:p>
          <a:p>
            <a:pPr indent="-330200" lvl="0" marL="457200" rtl="0" algn="l">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We also explored some of the limitations of decision trees and saw we can improve our classification results using a more sophisticated approach, ensemble learning with a random forest classifier.</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p:txBody>
      </p:sp>
      <p:pic>
        <p:nvPicPr>
          <p:cNvPr id="407" name="Google Shape;407;p55"/>
          <p:cNvPicPr preferRelativeResize="0"/>
          <p:nvPr/>
        </p:nvPicPr>
        <p:blipFill>
          <a:blip r:embed="rId3">
            <a:alphaModFix/>
          </a:blip>
          <a:stretch>
            <a:fillRect/>
          </a:stretch>
        </p:blipFill>
        <p:spPr>
          <a:xfrm>
            <a:off x="6556175" y="918700"/>
            <a:ext cx="2409825" cy="2165792"/>
          </a:xfrm>
          <a:prstGeom prst="rect">
            <a:avLst/>
          </a:prstGeom>
          <a:noFill/>
          <a:ln>
            <a:noFill/>
          </a:ln>
        </p:spPr>
      </p:pic>
      <p:sp>
        <p:nvSpPr>
          <p:cNvPr id="408" name="Google Shape;40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12" name="Shape 412"/>
        <p:cNvGrpSpPr/>
        <p:nvPr/>
      </p:nvGrpSpPr>
      <p:grpSpPr>
        <a:xfrm>
          <a:off x="0" y="0"/>
          <a:ext cx="0" cy="0"/>
          <a:chOff x="0" y="0"/>
          <a:chExt cx="0" cy="0"/>
        </a:xfrm>
      </p:grpSpPr>
      <p:pic>
        <p:nvPicPr>
          <p:cNvPr id="413" name="Google Shape;413;p56"/>
          <p:cNvPicPr preferRelativeResize="0"/>
          <p:nvPr/>
        </p:nvPicPr>
        <p:blipFill>
          <a:blip r:embed="rId3">
            <a:alphaModFix/>
          </a:blip>
          <a:stretch>
            <a:fillRect/>
          </a:stretch>
        </p:blipFill>
        <p:spPr>
          <a:xfrm>
            <a:off x="4080025" y="672762"/>
            <a:ext cx="5063975" cy="3797975"/>
          </a:xfrm>
          <a:prstGeom prst="rect">
            <a:avLst/>
          </a:prstGeom>
          <a:noFill/>
          <a:ln>
            <a:noFill/>
          </a:ln>
        </p:spPr>
      </p:pic>
      <p:sp>
        <p:nvSpPr>
          <p:cNvPr id="414" name="Google Shape;414;p56"/>
          <p:cNvSpPr txBox="1"/>
          <p:nvPr/>
        </p:nvSpPr>
        <p:spPr>
          <a:xfrm>
            <a:off x="204150" y="422238"/>
            <a:ext cx="8735700" cy="429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100">
                <a:solidFill>
                  <a:srgbClr val="7F6000"/>
                </a:solidFill>
              </a:rPr>
              <a:t>REAL </a:t>
            </a:r>
            <a:endParaRPr b="1" sz="8100">
              <a:solidFill>
                <a:srgbClr val="7F6000"/>
              </a:solidFill>
            </a:endParaRPr>
          </a:p>
          <a:p>
            <a:pPr indent="0" lvl="0" marL="0" rtl="0" algn="l">
              <a:lnSpc>
                <a:spcPct val="115000"/>
              </a:lnSpc>
              <a:spcBef>
                <a:spcPts val="0"/>
              </a:spcBef>
              <a:spcAft>
                <a:spcPts val="0"/>
              </a:spcAft>
              <a:buNone/>
            </a:pPr>
            <a:r>
              <a:rPr b="1" lang="en" sz="8100">
                <a:solidFill>
                  <a:srgbClr val="7F6000"/>
                </a:solidFill>
              </a:rPr>
              <a:t>TIME </a:t>
            </a:r>
            <a:endParaRPr b="1" sz="8100">
              <a:solidFill>
                <a:srgbClr val="7F6000"/>
              </a:solidFill>
            </a:endParaRPr>
          </a:p>
          <a:p>
            <a:pPr indent="0" lvl="0" marL="0" rtl="0" algn="l">
              <a:lnSpc>
                <a:spcPct val="115000"/>
              </a:lnSpc>
              <a:spcBef>
                <a:spcPts val="0"/>
              </a:spcBef>
              <a:spcAft>
                <a:spcPts val="0"/>
              </a:spcAft>
              <a:buNone/>
            </a:pPr>
            <a:r>
              <a:rPr b="1" lang="en" sz="8100">
                <a:solidFill>
                  <a:srgbClr val="7F6000"/>
                </a:solidFill>
              </a:rPr>
              <a:t>USAGE</a:t>
            </a:r>
            <a:endParaRPr b="1" sz="8100">
              <a:solidFill>
                <a:srgbClr val="7F6000"/>
              </a:solidFill>
            </a:endParaRPr>
          </a:p>
        </p:txBody>
      </p:sp>
      <p:sp>
        <p:nvSpPr>
          <p:cNvPr id="415" name="Google Shape;41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290250" y="235650"/>
            <a:ext cx="4135200" cy="898500"/>
          </a:xfrm>
          <a:prstGeom prst="rect">
            <a:avLst/>
          </a:prstGeom>
          <a:gradFill>
            <a:gsLst>
              <a:gs pos="0">
                <a:srgbClr val="DCECD5"/>
              </a:gs>
              <a:gs pos="100000">
                <a:srgbClr val="93BC81"/>
              </a:gs>
            </a:gsLst>
            <a:path path="circle">
              <a:fillToRect b="50%" l="50%" r="50%" t="50%"/>
            </a:path>
            <a:tileRect/>
          </a:gra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Omni calculator for Redshift calculation</a:t>
            </a:r>
            <a:endParaRPr>
              <a:solidFill>
                <a:srgbClr val="000000"/>
              </a:solidFill>
            </a:endParaRPr>
          </a:p>
        </p:txBody>
      </p:sp>
      <p:sp>
        <p:nvSpPr>
          <p:cNvPr id="421" name="Google Shape;421;p57"/>
          <p:cNvSpPr txBox="1"/>
          <p:nvPr>
            <p:ph idx="1" type="body"/>
          </p:nvPr>
        </p:nvSpPr>
        <p:spPr>
          <a:xfrm>
            <a:off x="290250" y="1134150"/>
            <a:ext cx="4135200" cy="331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latin typeface="Roboto"/>
                <a:ea typeface="Roboto"/>
                <a:cs typeface="Roboto"/>
                <a:sym typeface="Roboto"/>
              </a:rPr>
              <a:t>The redshift calculator helps  to estimate the redshift parameter </a:t>
            </a:r>
            <a:r>
              <a:rPr i="1" lang="en">
                <a:solidFill>
                  <a:srgbClr val="FFFFFF"/>
                </a:solidFill>
                <a:latin typeface="Roboto"/>
                <a:ea typeface="Roboto"/>
                <a:cs typeface="Roboto"/>
                <a:sym typeface="Roboto"/>
              </a:rPr>
              <a:t>z</a:t>
            </a:r>
            <a:r>
              <a:rPr lang="en">
                <a:solidFill>
                  <a:srgbClr val="FFFFFF"/>
                </a:solidFill>
                <a:latin typeface="Roboto"/>
                <a:ea typeface="Roboto"/>
                <a:cs typeface="Roboto"/>
                <a:sym typeface="Roboto"/>
              </a:rPr>
              <a:t>. The discovery of the redshift in astrophysics has become a crucial point in understanding the history of our universe. In the further text, it explain what redshift is and how to estimate its magnitude using the mathematical redshift definition.</a:t>
            </a:r>
            <a:endParaRPr>
              <a:solidFill>
                <a:srgbClr val="FFFFFF"/>
              </a:solidFill>
            </a:endParaRPr>
          </a:p>
        </p:txBody>
      </p:sp>
      <p:sp>
        <p:nvSpPr>
          <p:cNvPr id="422" name="Google Shape;422;p57"/>
          <p:cNvSpPr txBox="1"/>
          <p:nvPr>
            <p:ph type="title"/>
          </p:nvPr>
        </p:nvSpPr>
        <p:spPr>
          <a:xfrm>
            <a:off x="4704150" y="235650"/>
            <a:ext cx="4186200" cy="898500"/>
          </a:xfrm>
          <a:prstGeom prst="rect">
            <a:avLst/>
          </a:prstGeom>
          <a:gradFill>
            <a:gsLst>
              <a:gs pos="0">
                <a:srgbClr val="FDECDB"/>
              </a:gs>
              <a:gs pos="100000">
                <a:srgbClr val="F0A963"/>
              </a:gs>
            </a:gsLst>
            <a:path path="circle">
              <a:fillToRect b="50%" l="50%" r="50%" t="50%"/>
            </a:path>
            <a:tileRect/>
          </a:gradFill>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000000"/>
                </a:solidFill>
              </a:rPr>
              <a:t>Galaxy Zoo - Classify some galaxies by hand</a:t>
            </a:r>
            <a:endParaRPr sz="2150">
              <a:solidFill>
                <a:srgbClr val="000000"/>
              </a:solidFill>
            </a:endParaRPr>
          </a:p>
        </p:txBody>
      </p:sp>
      <p:sp>
        <p:nvSpPr>
          <p:cNvPr id="423" name="Google Shape;423;p57"/>
          <p:cNvSpPr txBox="1"/>
          <p:nvPr>
            <p:ph idx="1" type="body"/>
          </p:nvPr>
        </p:nvSpPr>
        <p:spPr>
          <a:xfrm>
            <a:off x="4704150" y="1134150"/>
            <a:ext cx="4071600" cy="331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latin typeface="Roboto"/>
                <a:ea typeface="Roboto"/>
                <a:cs typeface="Roboto"/>
                <a:sym typeface="Roboto"/>
              </a:rPr>
              <a:t>Galaxy Zoo is a platform where an individual person can classify the type of Galaxies based on his/vision. The software displays the picture from a dataset and user have to select an option from the given list based on the </a:t>
            </a:r>
            <a:r>
              <a:rPr lang="en">
                <a:solidFill>
                  <a:srgbClr val="FFFFFF"/>
                </a:solidFill>
                <a:latin typeface="Roboto"/>
                <a:ea typeface="Roboto"/>
                <a:cs typeface="Roboto"/>
                <a:sym typeface="Roboto"/>
              </a:rPr>
              <a:t>appearance</a:t>
            </a:r>
            <a:r>
              <a:rPr lang="en">
                <a:solidFill>
                  <a:srgbClr val="FFFFFF"/>
                </a:solidFill>
                <a:latin typeface="Roboto"/>
                <a:ea typeface="Roboto"/>
                <a:cs typeface="Roboto"/>
                <a:sym typeface="Roboto"/>
              </a:rPr>
              <a:t> of the image. This image is then displayed to more users for better prediction accuracy. </a:t>
            </a:r>
            <a:r>
              <a:rPr lang="en">
                <a:latin typeface="Roboto"/>
                <a:ea typeface="Roboto"/>
                <a:cs typeface="Roboto"/>
                <a:sym typeface="Roboto"/>
              </a:rPr>
              <a:t> </a:t>
            </a:r>
            <a:endParaRPr>
              <a:solidFill>
                <a:srgbClr val="FFFFFF"/>
              </a:solidFill>
              <a:latin typeface="Roboto"/>
              <a:ea typeface="Roboto"/>
              <a:cs typeface="Roboto"/>
              <a:sym typeface="Roboto"/>
            </a:endParaRPr>
          </a:p>
        </p:txBody>
      </p:sp>
      <p:sp>
        <p:nvSpPr>
          <p:cNvPr id="424" name="Google Shape;424;p57"/>
          <p:cNvSpPr txBox="1"/>
          <p:nvPr>
            <p:ph type="title"/>
          </p:nvPr>
        </p:nvSpPr>
        <p:spPr>
          <a:xfrm>
            <a:off x="290250" y="4843475"/>
            <a:ext cx="4135200" cy="30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1060"/>
              <a:t>https://www.omnicalculator.com/physics/redshift</a:t>
            </a:r>
            <a:endParaRPr sz="1060"/>
          </a:p>
        </p:txBody>
      </p:sp>
      <p:pic>
        <p:nvPicPr>
          <p:cNvPr id="425" name="Google Shape;425;p57"/>
          <p:cNvPicPr preferRelativeResize="0"/>
          <p:nvPr/>
        </p:nvPicPr>
        <p:blipFill>
          <a:blip r:embed="rId3">
            <a:alphaModFix/>
          </a:blip>
          <a:stretch>
            <a:fillRect/>
          </a:stretch>
        </p:blipFill>
        <p:spPr>
          <a:xfrm>
            <a:off x="2155225" y="4452150"/>
            <a:ext cx="405250" cy="405250"/>
          </a:xfrm>
          <a:prstGeom prst="rect">
            <a:avLst/>
          </a:prstGeom>
          <a:noFill/>
          <a:ln>
            <a:noFill/>
          </a:ln>
        </p:spPr>
      </p:pic>
      <p:pic>
        <p:nvPicPr>
          <p:cNvPr id="426" name="Google Shape;426;p57"/>
          <p:cNvPicPr preferRelativeResize="0"/>
          <p:nvPr/>
        </p:nvPicPr>
        <p:blipFill>
          <a:blip r:embed="rId3">
            <a:alphaModFix/>
          </a:blip>
          <a:stretch>
            <a:fillRect/>
          </a:stretch>
        </p:blipFill>
        <p:spPr>
          <a:xfrm>
            <a:off x="6537325" y="4452150"/>
            <a:ext cx="405250" cy="405250"/>
          </a:xfrm>
          <a:prstGeom prst="rect">
            <a:avLst/>
          </a:prstGeom>
          <a:noFill/>
          <a:ln>
            <a:noFill/>
          </a:ln>
        </p:spPr>
      </p:pic>
      <p:sp>
        <p:nvSpPr>
          <p:cNvPr id="427" name="Google Shape;427;p57"/>
          <p:cNvSpPr txBox="1"/>
          <p:nvPr>
            <p:ph type="title"/>
          </p:nvPr>
        </p:nvSpPr>
        <p:spPr>
          <a:xfrm>
            <a:off x="4672350" y="4843475"/>
            <a:ext cx="4135200" cy="30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1060"/>
              <a:t>https://www.zooniverse.org/projects/zookeeper/galaxy-zoo/classify</a:t>
            </a:r>
            <a:endParaRPr sz="1060"/>
          </a:p>
        </p:txBody>
      </p:sp>
      <p:pic>
        <p:nvPicPr>
          <p:cNvPr id="428" name="Google Shape;428;p57"/>
          <p:cNvPicPr preferRelativeResize="0"/>
          <p:nvPr/>
        </p:nvPicPr>
        <p:blipFill>
          <a:blip r:embed="rId4">
            <a:alphaModFix/>
          </a:blip>
          <a:stretch>
            <a:fillRect/>
          </a:stretch>
        </p:blipFill>
        <p:spPr>
          <a:xfrm>
            <a:off x="300325" y="2571750"/>
            <a:ext cx="4135200" cy="1928825"/>
          </a:xfrm>
          <a:prstGeom prst="rect">
            <a:avLst/>
          </a:prstGeom>
          <a:noFill/>
          <a:ln>
            <a:noFill/>
          </a:ln>
        </p:spPr>
      </p:pic>
      <p:pic>
        <p:nvPicPr>
          <p:cNvPr id="429" name="Google Shape;429;p57"/>
          <p:cNvPicPr preferRelativeResize="0"/>
          <p:nvPr/>
        </p:nvPicPr>
        <p:blipFill rotWithShape="1">
          <a:blip r:embed="rId5">
            <a:alphaModFix/>
          </a:blip>
          <a:srcRect b="0" l="1536" r="0" t="0"/>
          <a:stretch/>
        </p:blipFill>
        <p:spPr>
          <a:xfrm>
            <a:off x="4755300" y="2571750"/>
            <a:ext cx="4135199" cy="1928825"/>
          </a:xfrm>
          <a:prstGeom prst="rect">
            <a:avLst/>
          </a:prstGeom>
          <a:noFill/>
          <a:ln>
            <a:noFill/>
          </a:ln>
        </p:spPr>
      </p:pic>
      <p:sp>
        <p:nvSpPr>
          <p:cNvPr id="430" name="Google Shape;43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nvSpPr>
        <p:spPr>
          <a:xfrm>
            <a:off x="148725" y="184950"/>
            <a:ext cx="8137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FFFFFF"/>
                </a:solidFill>
              </a:rPr>
              <a:t>HARDWARE AND SOFTWARE REQUIREMENTS</a:t>
            </a:r>
            <a:endParaRPr b="1" sz="4000">
              <a:solidFill>
                <a:srgbClr val="FFFFFF"/>
              </a:solidFill>
            </a:endParaRPr>
          </a:p>
        </p:txBody>
      </p:sp>
      <p:sp>
        <p:nvSpPr>
          <p:cNvPr id="436" name="Google Shape;436;p58"/>
          <p:cNvSpPr txBox="1"/>
          <p:nvPr/>
        </p:nvSpPr>
        <p:spPr>
          <a:xfrm>
            <a:off x="470975" y="1821925"/>
            <a:ext cx="3532200" cy="2277900"/>
          </a:xfrm>
          <a:prstGeom prst="rect">
            <a:avLst/>
          </a:prstGeom>
          <a:noFill/>
          <a:ln cap="flat" cmpd="sng" w="28575">
            <a:solidFill>
              <a:srgbClr val="BF9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FFFF"/>
                </a:solidFill>
                <a:latin typeface="Montserrat"/>
                <a:ea typeface="Montserrat"/>
                <a:cs typeface="Montserrat"/>
                <a:sym typeface="Montserrat"/>
              </a:rPr>
              <a:t>Hardware:</a:t>
            </a:r>
            <a:endParaRPr sz="1700">
              <a:solidFill>
                <a:srgbClr val="00FFFF"/>
              </a:solidFill>
              <a:latin typeface="Montserrat"/>
              <a:ea typeface="Montserrat"/>
              <a:cs typeface="Montserrat"/>
              <a:sym typeface="Montserrat"/>
            </a:endParaRPr>
          </a:p>
          <a:p>
            <a:pPr indent="0" lvl="0" marL="0" rtl="0" algn="l">
              <a:spcBef>
                <a:spcPts val="0"/>
              </a:spcBef>
              <a:spcAft>
                <a:spcPts val="0"/>
              </a:spcAft>
              <a:buNone/>
            </a:pPr>
            <a:r>
              <a:rPr lang="en" sz="1700">
                <a:solidFill>
                  <a:srgbClr val="FFFFFF"/>
                </a:solidFill>
                <a:latin typeface="Montserrat"/>
                <a:ea typeface="Montserrat"/>
                <a:cs typeface="Montserrat"/>
                <a:sym typeface="Montserrat"/>
              </a:rPr>
              <a:t>PCs or Laptop</a:t>
            </a:r>
            <a:endParaRPr sz="1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7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700">
                <a:solidFill>
                  <a:srgbClr val="00FFFF"/>
                </a:solidFill>
                <a:latin typeface="Montserrat"/>
                <a:ea typeface="Montserrat"/>
                <a:cs typeface="Montserrat"/>
                <a:sym typeface="Montserrat"/>
              </a:rPr>
              <a:t>Software:</a:t>
            </a:r>
            <a:endParaRPr sz="1700">
              <a:solidFill>
                <a:srgbClr val="00FFFF"/>
              </a:solidFill>
              <a:latin typeface="Montserrat"/>
              <a:ea typeface="Montserrat"/>
              <a:cs typeface="Montserrat"/>
              <a:sym typeface="Montserrat"/>
            </a:endParaRPr>
          </a:p>
          <a:p>
            <a:pPr indent="-336550" lvl="0" marL="457200" rtl="0" algn="l">
              <a:spcBef>
                <a:spcPts val="0"/>
              </a:spcBef>
              <a:spcAft>
                <a:spcPts val="0"/>
              </a:spcAft>
              <a:buClr>
                <a:srgbClr val="FFFFFF"/>
              </a:buClr>
              <a:buSzPts val="1700"/>
              <a:buFont typeface="Montserrat"/>
              <a:buAutoNum type="arabicPeriod"/>
            </a:pPr>
            <a:r>
              <a:rPr lang="en" sz="1700">
                <a:solidFill>
                  <a:srgbClr val="FFFFFF"/>
                </a:solidFill>
                <a:latin typeface="Montserrat"/>
                <a:ea typeface="Montserrat"/>
                <a:cs typeface="Montserrat"/>
                <a:sym typeface="Montserrat"/>
              </a:rPr>
              <a:t>Python Language</a:t>
            </a:r>
            <a:endParaRPr sz="1700">
              <a:solidFill>
                <a:srgbClr val="FFFFFF"/>
              </a:solidFill>
              <a:latin typeface="Montserrat"/>
              <a:ea typeface="Montserrat"/>
              <a:cs typeface="Montserrat"/>
              <a:sym typeface="Montserrat"/>
            </a:endParaRPr>
          </a:p>
          <a:p>
            <a:pPr indent="-336550" lvl="0" marL="457200" rtl="0" algn="l">
              <a:spcBef>
                <a:spcPts val="0"/>
              </a:spcBef>
              <a:spcAft>
                <a:spcPts val="0"/>
              </a:spcAft>
              <a:buClr>
                <a:srgbClr val="FFFFFF"/>
              </a:buClr>
              <a:buSzPts val="1700"/>
              <a:buFont typeface="Montserrat"/>
              <a:buAutoNum type="arabicPeriod"/>
            </a:pPr>
            <a:r>
              <a:rPr lang="en" sz="1700">
                <a:solidFill>
                  <a:srgbClr val="FFFFFF"/>
                </a:solidFill>
                <a:latin typeface="Montserrat"/>
                <a:ea typeface="Montserrat"/>
                <a:cs typeface="Montserrat"/>
                <a:sym typeface="Montserrat"/>
              </a:rPr>
              <a:t>Jupyter (with pre-installed packages).</a:t>
            </a:r>
            <a:endParaRPr sz="1700">
              <a:solidFill>
                <a:srgbClr val="FFFFFF"/>
              </a:solidFill>
              <a:latin typeface="Montserrat"/>
              <a:ea typeface="Montserrat"/>
              <a:cs typeface="Montserrat"/>
              <a:sym typeface="Montserrat"/>
            </a:endParaRPr>
          </a:p>
        </p:txBody>
      </p:sp>
      <p:pic>
        <p:nvPicPr>
          <p:cNvPr id="437" name="Google Shape;437;p58"/>
          <p:cNvPicPr preferRelativeResize="0"/>
          <p:nvPr/>
        </p:nvPicPr>
        <p:blipFill>
          <a:blip r:embed="rId3">
            <a:alphaModFix/>
          </a:blip>
          <a:stretch>
            <a:fillRect/>
          </a:stretch>
        </p:blipFill>
        <p:spPr>
          <a:xfrm>
            <a:off x="4453223" y="1232400"/>
            <a:ext cx="4569600" cy="1885450"/>
          </a:xfrm>
          <a:prstGeom prst="rect">
            <a:avLst/>
          </a:prstGeom>
          <a:noFill/>
          <a:ln>
            <a:noFill/>
          </a:ln>
        </p:spPr>
      </p:pic>
      <p:pic>
        <p:nvPicPr>
          <p:cNvPr id="438" name="Google Shape;438;p58"/>
          <p:cNvPicPr preferRelativeResize="0"/>
          <p:nvPr/>
        </p:nvPicPr>
        <p:blipFill>
          <a:blip r:embed="rId4">
            <a:alphaModFix/>
          </a:blip>
          <a:stretch>
            <a:fillRect/>
          </a:stretch>
        </p:blipFill>
        <p:spPr>
          <a:xfrm>
            <a:off x="4453217" y="3266408"/>
            <a:ext cx="4569600" cy="1675117"/>
          </a:xfrm>
          <a:prstGeom prst="rect">
            <a:avLst/>
          </a:prstGeom>
          <a:noFill/>
          <a:ln>
            <a:noFill/>
          </a:ln>
        </p:spPr>
      </p:pic>
      <p:sp>
        <p:nvSpPr>
          <p:cNvPr id="439" name="Google Shape;43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43" name="Shape 443"/>
        <p:cNvGrpSpPr/>
        <p:nvPr/>
      </p:nvGrpSpPr>
      <p:grpSpPr>
        <a:xfrm>
          <a:off x="0" y="0"/>
          <a:ext cx="0" cy="0"/>
          <a:chOff x="0" y="0"/>
          <a:chExt cx="0" cy="0"/>
        </a:xfrm>
      </p:grpSpPr>
      <p:pic>
        <p:nvPicPr>
          <p:cNvPr id="444" name="Google Shape;444;p5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5" name="Google Shape;445;p59"/>
          <p:cNvSpPr txBox="1"/>
          <p:nvPr/>
        </p:nvSpPr>
        <p:spPr>
          <a:xfrm>
            <a:off x="674250" y="262950"/>
            <a:ext cx="77955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Montserrat"/>
                <a:ea typeface="Montserrat"/>
                <a:cs typeface="Montserrat"/>
                <a:sym typeface="Montserrat"/>
              </a:rPr>
              <a:t>OVERALL SYSTEM ARCHITECTURE DIAGRAM</a:t>
            </a:r>
            <a:endParaRPr b="1" sz="7200">
              <a:solidFill>
                <a:schemeClr val="accent6"/>
              </a:solidFill>
              <a:latin typeface="Montserrat"/>
              <a:ea typeface="Montserrat"/>
              <a:cs typeface="Montserrat"/>
              <a:sym typeface="Montserrat"/>
            </a:endParaRPr>
          </a:p>
        </p:txBody>
      </p:sp>
      <p:sp>
        <p:nvSpPr>
          <p:cNvPr id="446" name="Google Shape;44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0" name="Shape 450"/>
        <p:cNvGrpSpPr/>
        <p:nvPr/>
      </p:nvGrpSpPr>
      <p:grpSpPr>
        <a:xfrm>
          <a:off x="0" y="0"/>
          <a:ext cx="0" cy="0"/>
          <a:chOff x="0" y="0"/>
          <a:chExt cx="0" cy="0"/>
        </a:xfrm>
      </p:grpSpPr>
      <p:sp>
        <p:nvSpPr>
          <p:cNvPr id="451" name="Google Shape;451;p60"/>
          <p:cNvSpPr/>
          <p:nvPr/>
        </p:nvSpPr>
        <p:spPr>
          <a:xfrm>
            <a:off x="278600" y="906867"/>
            <a:ext cx="3465000" cy="11946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DATASET USED</a:t>
            </a:r>
            <a:endParaRPr b="1"/>
          </a:p>
          <a:p>
            <a:pPr indent="0" lvl="0" marL="0" rtl="0" algn="ctr">
              <a:spcBef>
                <a:spcPts val="0"/>
              </a:spcBef>
              <a:spcAft>
                <a:spcPts val="0"/>
              </a:spcAft>
              <a:buNone/>
            </a:pPr>
            <a:r>
              <a:rPr lang="en"/>
              <a:t>SLOAN DIGITAL SURVEY</a:t>
            </a:r>
            <a:endParaRPr/>
          </a:p>
        </p:txBody>
      </p:sp>
      <p:sp>
        <p:nvSpPr>
          <p:cNvPr id="452" name="Google Shape;452;p60"/>
          <p:cNvSpPr/>
          <p:nvPr/>
        </p:nvSpPr>
        <p:spPr>
          <a:xfrm>
            <a:off x="5245551" y="889400"/>
            <a:ext cx="3465000" cy="11946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TRAINING DATA</a:t>
            </a:r>
            <a:endParaRPr b="1"/>
          </a:p>
          <a:p>
            <a:pPr indent="0" lvl="0" marL="0" rtl="0" algn="ctr">
              <a:spcBef>
                <a:spcPts val="0"/>
              </a:spcBef>
              <a:spcAft>
                <a:spcPts val="0"/>
              </a:spcAft>
              <a:buNone/>
            </a:pPr>
            <a:r>
              <a:rPr lang="en"/>
              <a:t>KNOWN SPECTROSCOPIC REDSHIFTS DEPICTED BY GRAPHS OF LIGHTS EMITTED FROM GALAXIES </a:t>
            </a:r>
            <a:r>
              <a:rPr i="1" lang="en"/>
              <a:t>VS</a:t>
            </a:r>
            <a:r>
              <a:rPr lang="en"/>
              <a:t> WAVELENGTH</a:t>
            </a:r>
            <a:endParaRPr/>
          </a:p>
        </p:txBody>
      </p:sp>
      <p:sp>
        <p:nvSpPr>
          <p:cNvPr id="453" name="Google Shape;453;p60"/>
          <p:cNvSpPr/>
          <p:nvPr/>
        </p:nvSpPr>
        <p:spPr>
          <a:xfrm>
            <a:off x="5173844" y="2362034"/>
            <a:ext cx="3465000" cy="1194600"/>
          </a:xfrm>
          <a:prstGeom prst="roundRect">
            <a:avLst>
              <a:gd fmla="val 16667" name="adj"/>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TRAIN DECISION TREE REGRESSOR</a:t>
            </a:r>
            <a:endParaRPr b="1"/>
          </a:p>
        </p:txBody>
      </p:sp>
      <p:sp>
        <p:nvSpPr>
          <p:cNvPr id="454" name="Google Shape;454;p60"/>
          <p:cNvSpPr/>
          <p:nvPr/>
        </p:nvSpPr>
        <p:spPr>
          <a:xfrm>
            <a:off x="278600" y="2336336"/>
            <a:ext cx="3465000" cy="11946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MODEL</a:t>
            </a:r>
            <a:r>
              <a:rPr lang="en"/>
              <a:t> </a:t>
            </a:r>
            <a:r>
              <a:rPr b="1" lang="en"/>
              <a:t>MAPS</a:t>
            </a:r>
            <a:r>
              <a:rPr lang="en"/>
              <a:t> COLOURS TO PREDICT REDSHIFT </a:t>
            </a:r>
            <a:endParaRPr/>
          </a:p>
        </p:txBody>
      </p:sp>
      <p:sp>
        <p:nvSpPr>
          <p:cNvPr id="455" name="Google Shape;455;p60"/>
          <p:cNvSpPr/>
          <p:nvPr/>
        </p:nvSpPr>
        <p:spPr>
          <a:xfrm>
            <a:off x="278600" y="3765806"/>
            <a:ext cx="3465000" cy="1194600"/>
          </a:xfrm>
          <a:prstGeom prst="roundRect">
            <a:avLst>
              <a:gd fmla="val 16667" name="adj"/>
            </a:avLst>
          </a:prstGeom>
          <a:gradFill>
            <a:gsLst>
              <a:gs pos="0">
                <a:srgbClr val="FDECDB"/>
              </a:gs>
              <a:gs pos="100000">
                <a:srgbClr val="F0A963"/>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TEST THE MODEL</a:t>
            </a:r>
            <a:r>
              <a:rPr lang="en"/>
              <a:t> AND MEASURE ITS </a:t>
            </a:r>
            <a:r>
              <a:rPr b="1" lang="en"/>
              <a:t>ACCURACY</a:t>
            </a:r>
            <a:endParaRPr b="1"/>
          </a:p>
        </p:txBody>
      </p:sp>
      <p:sp>
        <p:nvSpPr>
          <p:cNvPr id="456" name="Google Shape;456;p60"/>
          <p:cNvSpPr/>
          <p:nvPr/>
        </p:nvSpPr>
        <p:spPr>
          <a:xfrm>
            <a:off x="5245551" y="3765806"/>
            <a:ext cx="3465000" cy="1194600"/>
          </a:xfrm>
          <a:prstGeom prst="roundRect">
            <a:avLst>
              <a:gd fmla="val 16667" name="adj"/>
            </a:avLst>
          </a:prstGeom>
          <a:gradFill>
            <a:gsLst>
              <a:gs pos="0">
                <a:srgbClr val="FFF6DB"/>
              </a:gs>
              <a:gs pos="100000">
                <a:srgbClr val="FAD25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 </a:t>
            </a:r>
            <a:r>
              <a:rPr b="1" lang="en"/>
              <a:t>HUBBLE’S LAW</a:t>
            </a:r>
            <a:r>
              <a:rPr lang="en"/>
              <a:t> TO COMPUTE DISTANCE OF GALAXY FROM  THE PREDICTED REDSHIFT </a:t>
            </a:r>
            <a:endParaRPr/>
          </a:p>
        </p:txBody>
      </p:sp>
      <p:sp>
        <p:nvSpPr>
          <p:cNvPr id="457" name="Google Shape;457;p60"/>
          <p:cNvSpPr/>
          <p:nvPr/>
        </p:nvSpPr>
        <p:spPr>
          <a:xfrm>
            <a:off x="3547568" y="1273298"/>
            <a:ext cx="1821900" cy="515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0"/>
          <p:cNvSpPr/>
          <p:nvPr/>
        </p:nvSpPr>
        <p:spPr>
          <a:xfrm rot="5401402">
            <a:off x="6663223" y="2059968"/>
            <a:ext cx="735600" cy="60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0"/>
          <p:cNvSpPr/>
          <p:nvPr/>
        </p:nvSpPr>
        <p:spPr>
          <a:xfrm rot="10800000">
            <a:off x="3605225" y="2731525"/>
            <a:ext cx="1711800" cy="51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0"/>
          <p:cNvSpPr/>
          <p:nvPr/>
        </p:nvSpPr>
        <p:spPr>
          <a:xfrm rot="5403748">
            <a:off x="1598299" y="3351329"/>
            <a:ext cx="825600" cy="621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
          <p:cNvSpPr/>
          <p:nvPr/>
        </p:nvSpPr>
        <p:spPr>
          <a:xfrm>
            <a:off x="3605046" y="4130352"/>
            <a:ext cx="1764600" cy="515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0"/>
          <p:cNvSpPr txBox="1"/>
          <p:nvPr>
            <p:ph type="title"/>
          </p:nvPr>
        </p:nvSpPr>
        <p:spPr>
          <a:xfrm>
            <a:off x="1745250" y="78850"/>
            <a:ext cx="5653500" cy="639000"/>
          </a:xfrm>
          <a:prstGeom prst="rect">
            <a:avLst/>
          </a:prstGeom>
          <a:gradFill>
            <a:gsLst>
              <a:gs pos="0">
                <a:srgbClr val="4E29AA"/>
              </a:gs>
              <a:gs pos="100000">
                <a:srgbClr val="1E123D"/>
              </a:gs>
            </a:gsLst>
            <a:path path="circle">
              <a:fillToRect b="50%" l="50%" r="50%" t="50%"/>
            </a:path>
            <a:tileRect/>
          </a:grad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E700"/>
                </a:solidFill>
                <a:latin typeface="Spectral"/>
                <a:ea typeface="Spectral"/>
                <a:cs typeface="Spectral"/>
                <a:sym typeface="Spectral"/>
              </a:rPr>
              <a:t>Calculating Redshifts</a:t>
            </a:r>
            <a:endParaRPr b="1" sz="3000">
              <a:solidFill>
                <a:srgbClr val="FFE700"/>
              </a:solidFill>
              <a:latin typeface="Spectral"/>
              <a:ea typeface="Spectral"/>
              <a:cs typeface="Spectral"/>
              <a:sym typeface="Spectral"/>
            </a:endParaRPr>
          </a:p>
        </p:txBody>
      </p:sp>
      <p:sp>
        <p:nvSpPr>
          <p:cNvPr id="463" name="Google Shape;46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p:nvPr/>
        </p:nvSpPr>
        <p:spPr>
          <a:xfrm>
            <a:off x="155150" y="796175"/>
            <a:ext cx="1893900" cy="1319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Montserrat"/>
                <a:ea typeface="Montserrat"/>
                <a:cs typeface="Montserrat"/>
                <a:sym typeface="Montserrat"/>
              </a:rPr>
              <a:t>Classify</a:t>
            </a:r>
            <a:r>
              <a:rPr lang="en" sz="1600">
                <a:latin typeface="Montserrat"/>
                <a:ea typeface="Montserrat"/>
                <a:cs typeface="Montserrat"/>
                <a:sym typeface="Montserrat"/>
              </a:rPr>
              <a:t> the data using </a:t>
            </a:r>
            <a:r>
              <a:rPr lang="en" sz="1600">
                <a:latin typeface="Montserrat"/>
                <a:ea typeface="Montserrat"/>
                <a:cs typeface="Montserrat"/>
                <a:sym typeface="Montserrat"/>
              </a:rPr>
              <a:t>sloan digital sky survey</a:t>
            </a:r>
            <a:r>
              <a:rPr lang="en" sz="1200"/>
              <a:t> </a:t>
            </a:r>
            <a:endParaRPr sz="1200"/>
          </a:p>
        </p:txBody>
      </p:sp>
      <p:sp>
        <p:nvSpPr>
          <p:cNvPr id="469" name="Google Shape;469;p61"/>
          <p:cNvSpPr/>
          <p:nvPr/>
        </p:nvSpPr>
        <p:spPr>
          <a:xfrm>
            <a:off x="2895124" y="796165"/>
            <a:ext cx="1828800" cy="13194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Montserrat"/>
                <a:ea typeface="Montserrat"/>
                <a:cs typeface="Montserrat"/>
                <a:sym typeface="Montserrat"/>
              </a:rPr>
              <a:t>Images</a:t>
            </a:r>
            <a:r>
              <a:rPr lang="en" sz="1600">
                <a:latin typeface="Montserrat"/>
                <a:ea typeface="Montserrat"/>
                <a:cs typeface="Montserrat"/>
                <a:sym typeface="Montserrat"/>
              </a:rPr>
              <a:t> are taken from five sloan filters for each galaxy </a:t>
            </a:r>
            <a:endParaRPr sz="1600">
              <a:latin typeface="Montserrat"/>
              <a:ea typeface="Montserrat"/>
              <a:cs typeface="Montserrat"/>
              <a:sym typeface="Montserrat"/>
            </a:endParaRPr>
          </a:p>
        </p:txBody>
      </p:sp>
      <p:sp>
        <p:nvSpPr>
          <p:cNvPr id="470" name="Google Shape;470;p61"/>
          <p:cNvSpPr/>
          <p:nvPr/>
        </p:nvSpPr>
        <p:spPr>
          <a:xfrm>
            <a:off x="5570007" y="796175"/>
            <a:ext cx="3335700" cy="1542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Montserrat"/>
                <a:ea typeface="Montserrat"/>
                <a:cs typeface="Montserrat"/>
                <a:sym typeface="Montserrat"/>
              </a:rPr>
              <a:t>The </a:t>
            </a:r>
            <a:r>
              <a:rPr b="1" lang="en" sz="1600">
                <a:latin typeface="Montserrat"/>
                <a:ea typeface="Montserrat"/>
                <a:cs typeface="Montserrat"/>
                <a:sym typeface="Montserrat"/>
              </a:rPr>
              <a:t>decision tree algorithm</a:t>
            </a:r>
            <a:r>
              <a:rPr lang="en" sz="1600">
                <a:latin typeface="Montserrat"/>
                <a:ea typeface="Montserrat"/>
                <a:cs typeface="Montserrat"/>
                <a:sym typeface="Montserrat"/>
              </a:rPr>
              <a:t> uses our training set to build a model to map these features to the correct classifications. </a:t>
            </a:r>
            <a:endParaRPr sz="1200"/>
          </a:p>
        </p:txBody>
      </p:sp>
      <p:sp>
        <p:nvSpPr>
          <p:cNvPr id="471" name="Google Shape;471;p61"/>
          <p:cNvSpPr/>
          <p:nvPr/>
        </p:nvSpPr>
        <p:spPr>
          <a:xfrm>
            <a:off x="6713526" y="2842648"/>
            <a:ext cx="1893900" cy="124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We use </a:t>
            </a:r>
            <a:r>
              <a:rPr b="1" lang="en" sz="1600">
                <a:latin typeface="Montserrat"/>
                <a:ea typeface="Montserrat"/>
                <a:cs typeface="Montserrat"/>
                <a:sym typeface="Montserrat"/>
              </a:rPr>
              <a:t>ten- fold validation </a:t>
            </a:r>
            <a:r>
              <a:rPr lang="en" sz="1600">
                <a:latin typeface="Montserrat"/>
                <a:ea typeface="Montserrat"/>
                <a:cs typeface="Montserrat"/>
                <a:sym typeface="Montserrat"/>
              </a:rPr>
              <a:t>for </a:t>
            </a:r>
            <a:r>
              <a:rPr b="1" lang="en" sz="1600">
                <a:latin typeface="Montserrat"/>
                <a:ea typeface="Montserrat"/>
                <a:cs typeface="Montserrat"/>
                <a:sym typeface="Montserrat"/>
              </a:rPr>
              <a:t>accuracy</a:t>
            </a:r>
            <a:r>
              <a:rPr lang="en" sz="1600">
                <a:latin typeface="Montserrat"/>
                <a:ea typeface="Montserrat"/>
                <a:cs typeface="Montserrat"/>
                <a:sym typeface="Montserrat"/>
              </a:rPr>
              <a:t> of our classifier</a:t>
            </a:r>
            <a:endParaRPr sz="1600">
              <a:latin typeface="Montserrat"/>
              <a:ea typeface="Montserrat"/>
              <a:cs typeface="Montserrat"/>
              <a:sym typeface="Montserrat"/>
            </a:endParaRPr>
          </a:p>
        </p:txBody>
      </p:sp>
      <p:sp>
        <p:nvSpPr>
          <p:cNvPr id="472" name="Google Shape;472;p61"/>
          <p:cNvSpPr/>
          <p:nvPr/>
        </p:nvSpPr>
        <p:spPr>
          <a:xfrm>
            <a:off x="3743487" y="2471882"/>
            <a:ext cx="1828800" cy="1542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We decide the </a:t>
            </a:r>
            <a:r>
              <a:rPr b="1" lang="en" sz="1600">
                <a:latin typeface="Montserrat"/>
                <a:ea typeface="Montserrat"/>
                <a:cs typeface="Montserrat"/>
                <a:sym typeface="Montserrat"/>
              </a:rPr>
              <a:t>features</a:t>
            </a:r>
            <a:r>
              <a:rPr lang="en" sz="1600">
                <a:latin typeface="Montserrat"/>
                <a:ea typeface="Montserrat"/>
                <a:cs typeface="Montserrat"/>
                <a:sym typeface="Montserrat"/>
              </a:rPr>
              <a:t> on which our model will be trained</a:t>
            </a:r>
            <a:endParaRPr sz="1600">
              <a:latin typeface="Montserrat"/>
              <a:ea typeface="Montserrat"/>
              <a:cs typeface="Montserrat"/>
              <a:sym typeface="Montserrat"/>
            </a:endParaRPr>
          </a:p>
        </p:txBody>
      </p:sp>
      <p:sp>
        <p:nvSpPr>
          <p:cNvPr id="473" name="Google Shape;473;p61"/>
          <p:cNvSpPr/>
          <p:nvPr/>
        </p:nvSpPr>
        <p:spPr>
          <a:xfrm>
            <a:off x="334875" y="2571750"/>
            <a:ext cx="2420700" cy="1375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We use an ensemble </a:t>
            </a:r>
            <a:r>
              <a:rPr lang="en" sz="1600">
                <a:latin typeface="Montserrat"/>
                <a:ea typeface="Montserrat"/>
                <a:cs typeface="Montserrat"/>
                <a:sym typeface="Montserrat"/>
              </a:rPr>
              <a:t>classifier such as </a:t>
            </a:r>
            <a:r>
              <a:rPr b="1" lang="en" sz="1600">
                <a:latin typeface="Montserrat"/>
                <a:ea typeface="Montserrat"/>
                <a:cs typeface="Montserrat"/>
                <a:sym typeface="Montserrat"/>
              </a:rPr>
              <a:t>random forest</a:t>
            </a:r>
            <a:r>
              <a:rPr lang="en" sz="1600">
                <a:latin typeface="Montserrat"/>
                <a:ea typeface="Montserrat"/>
                <a:cs typeface="Montserrat"/>
                <a:sym typeface="Montserrat"/>
              </a:rPr>
              <a:t> for better accuracy</a:t>
            </a:r>
            <a:endParaRPr sz="1600">
              <a:latin typeface="Montserrat"/>
              <a:ea typeface="Montserrat"/>
              <a:cs typeface="Montserrat"/>
              <a:sym typeface="Montserrat"/>
            </a:endParaRPr>
          </a:p>
        </p:txBody>
      </p:sp>
      <p:sp>
        <p:nvSpPr>
          <p:cNvPr id="474" name="Google Shape;474;p61"/>
          <p:cNvSpPr/>
          <p:nvPr/>
        </p:nvSpPr>
        <p:spPr>
          <a:xfrm>
            <a:off x="1426878" y="4147572"/>
            <a:ext cx="2316600" cy="957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The output is visualised using </a:t>
            </a:r>
            <a:r>
              <a:rPr b="1" lang="en" sz="1600">
                <a:latin typeface="Montserrat"/>
                <a:ea typeface="Montserrat"/>
                <a:cs typeface="Montserrat"/>
                <a:sym typeface="Montserrat"/>
              </a:rPr>
              <a:t>Confusion matrix</a:t>
            </a:r>
            <a:endParaRPr b="1" sz="1600">
              <a:latin typeface="Montserrat"/>
              <a:ea typeface="Montserrat"/>
              <a:cs typeface="Montserrat"/>
              <a:sym typeface="Montserrat"/>
            </a:endParaRPr>
          </a:p>
        </p:txBody>
      </p:sp>
      <p:sp>
        <p:nvSpPr>
          <p:cNvPr id="475" name="Google Shape;475;p61"/>
          <p:cNvSpPr/>
          <p:nvPr/>
        </p:nvSpPr>
        <p:spPr>
          <a:xfrm>
            <a:off x="4723925" y="1217025"/>
            <a:ext cx="847800" cy="477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6" name="Google Shape;476;p61"/>
          <p:cNvSpPr/>
          <p:nvPr/>
        </p:nvSpPr>
        <p:spPr>
          <a:xfrm>
            <a:off x="2049049" y="1217081"/>
            <a:ext cx="847800" cy="477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7" name="Google Shape;477;p61"/>
          <p:cNvSpPr/>
          <p:nvPr/>
        </p:nvSpPr>
        <p:spPr>
          <a:xfrm rot="10800000">
            <a:off x="2755570" y="3106878"/>
            <a:ext cx="987900" cy="5394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8" name="Google Shape;478;p61"/>
          <p:cNvSpPr/>
          <p:nvPr/>
        </p:nvSpPr>
        <p:spPr>
          <a:xfrm rot="10800000">
            <a:off x="5533913" y="3137767"/>
            <a:ext cx="1179600" cy="477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9" name="Google Shape;479;p61"/>
          <p:cNvSpPr/>
          <p:nvPr/>
        </p:nvSpPr>
        <p:spPr>
          <a:xfrm rot="5400000">
            <a:off x="7389575" y="2311947"/>
            <a:ext cx="541800" cy="519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0" name="Google Shape;480;p61"/>
          <p:cNvSpPr txBox="1"/>
          <p:nvPr>
            <p:ph idx="4294967295" type="title"/>
          </p:nvPr>
        </p:nvSpPr>
        <p:spPr>
          <a:xfrm>
            <a:off x="1745250" y="91250"/>
            <a:ext cx="5653500" cy="639000"/>
          </a:xfrm>
          <a:prstGeom prst="rect">
            <a:avLst/>
          </a:prstGeom>
          <a:gradFill>
            <a:gsLst>
              <a:gs pos="0">
                <a:srgbClr val="4E29AA"/>
              </a:gs>
              <a:gs pos="100000">
                <a:srgbClr val="1E123D"/>
              </a:gs>
            </a:gsLst>
            <a:path path="circle">
              <a:fillToRect b="50%" l="50%" r="50%" t="50%"/>
            </a:path>
            <a:tileRect/>
          </a:grad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E700"/>
                </a:solidFill>
                <a:latin typeface="Spectral"/>
                <a:ea typeface="Spectral"/>
                <a:cs typeface="Spectral"/>
                <a:sym typeface="Spectral"/>
              </a:rPr>
              <a:t>Classification of Galaxies</a:t>
            </a:r>
            <a:endParaRPr b="1" sz="3000">
              <a:solidFill>
                <a:srgbClr val="FFE700"/>
              </a:solidFill>
              <a:latin typeface="Spectral"/>
              <a:ea typeface="Spectral"/>
              <a:cs typeface="Spectral"/>
              <a:sym typeface="Spectral"/>
            </a:endParaRPr>
          </a:p>
        </p:txBody>
      </p:sp>
      <p:sp>
        <p:nvSpPr>
          <p:cNvPr id="481" name="Google Shape;481;p61"/>
          <p:cNvSpPr/>
          <p:nvPr/>
        </p:nvSpPr>
        <p:spPr>
          <a:xfrm rot="5400000">
            <a:off x="663000" y="3997075"/>
            <a:ext cx="855300" cy="743700"/>
          </a:xfrm>
          <a:prstGeom prst="bentUpArrow">
            <a:avLst>
              <a:gd fmla="val 25000" name="adj1"/>
              <a:gd fmla="val 25000" name="adj2"/>
              <a:gd fmla="val 25000" name="adj3"/>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486" name="Shape 486"/>
        <p:cNvGrpSpPr/>
        <p:nvPr/>
      </p:nvGrpSpPr>
      <p:grpSpPr>
        <a:xfrm>
          <a:off x="0" y="0"/>
          <a:ext cx="0" cy="0"/>
          <a:chOff x="0" y="0"/>
          <a:chExt cx="0" cy="0"/>
        </a:xfrm>
      </p:grpSpPr>
      <p:sp>
        <p:nvSpPr>
          <p:cNvPr id="487" name="Google Shape;48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488" name="Google Shape;488;p62"/>
          <p:cNvSpPr txBox="1"/>
          <p:nvPr>
            <p:ph type="ctrTitle"/>
          </p:nvPr>
        </p:nvSpPr>
        <p:spPr>
          <a:xfrm>
            <a:off x="1310625" y="455625"/>
            <a:ext cx="6522900" cy="1014000"/>
          </a:xfrm>
          <a:prstGeom prst="rect">
            <a:avLst/>
          </a:prstGeom>
          <a:noFill/>
          <a:ln cap="flat" cmpd="sng" w="9525">
            <a:solidFill>
              <a:srgbClr val="4C1130"/>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None/>
            </a:pPr>
            <a:r>
              <a:rPr i="1" lang="en">
                <a:solidFill>
                  <a:srgbClr val="351C75"/>
                </a:solidFill>
                <a:latin typeface="Montserrat"/>
                <a:ea typeface="Montserrat"/>
                <a:cs typeface="Montserrat"/>
                <a:sym typeface="Montserrat"/>
              </a:rPr>
              <a:t>First Review</a:t>
            </a:r>
            <a:endParaRPr i="1">
              <a:solidFill>
                <a:srgbClr val="351C75"/>
              </a:solidFill>
              <a:latin typeface="Montserrat"/>
              <a:ea typeface="Montserrat"/>
              <a:cs typeface="Montserrat"/>
              <a:sym typeface="Montserrat"/>
            </a:endParaRPr>
          </a:p>
        </p:txBody>
      </p:sp>
      <p:pic>
        <p:nvPicPr>
          <p:cNvPr id="489" name="Google Shape;489;p62"/>
          <p:cNvPicPr preferRelativeResize="0"/>
          <p:nvPr/>
        </p:nvPicPr>
        <p:blipFill>
          <a:blip r:embed="rId3">
            <a:alphaModFix/>
          </a:blip>
          <a:stretch>
            <a:fillRect/>
          </a:stretch>
        </p:blipFill>
        <p:spPr>
          <a:xfrm>
            <a:off x="1310613" y="1609400"/>
            <a:ext cx="6522775" cy="316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61950" y="-29550"/>
            <a:ext cx="5429400" cy="520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00"/>
                </a:solidFill>
                <a:latin typeface="Montserrat SemiBold"/>
                <a:ea typeface="Montserrat SemiBold"/>
                <a:cs typeface="Montserrat SemiBold"/>
                <a:sym typeface="Montserrat SemiBold"/>
              </a:rPr>
              <a:t>Why is classification so important?</a:t>
            </a:r>
            <a:r>
              <a:rPr lang="en" sz="1700">
                <a:solidFill>
                  <a:srgbClr val="FFFFFF"/>
                </a:solidFill>
                <a:latin typeface="Montserrat SemiBold"/>
                <a:ea typeface="Montserrat SemiBold"/>
                <a:cs typeface="Montserrat SemiBold"/>
                <a:sym typeface="Montserrat SemiBold"/>
              </a:rPr>
              <a:t> </a:t>
            </a:r>
            <a:endParaRPr sz="1700">
              <a:solidFill>
                <a:srgbClr val="FFFFFF"/>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700">
              <a:solidFill>
                <a:srgbClr val="FFFFFF"/>
              </a:solidFill>
              <a:latin typeface="Montserrat SemiBold"/>
              <a:ea typeface="Montserrat SemiBold"/>
              <a:cs typeface="Montserrat SemiBold"/>
              <a:sym typeface="Montserrat SemiBold"/>
            </a:endParaRPr>
          </a:p>
          <a:p>
            <a:pPr indent="-336550" lvl="0" marL="457200" rtl="0" algn="l">
              <a:spcBef>
                <a:spcPts val="0"/>
              </a:spcBef>
              <a:spcAft>
                <a:spcPts val="0"/>
              </a:spcAft>
              <a:buClr>
                <a:srgbClr val="00FFFF"/>
              </a:buClr>
              <a:buSzPts val="1700"/>
              <a:buFont typeface="Montserrat"/>
              <a:buChar char="★"/>
            </a:pPr>
            <a:r>
              <a:rPr lang="en" sz="1700">
                <a:solidFill>
                  <a:srgbClr val="00FFFF"/>
                </a:solidFill>
                <a:latin typeface="Montserrat"/>
                <a:ea typeface="Montserrat"/>
                <a:cs typeface="Montserrat"/>
                <a:sym typeface="Montserrat"/>
              </a:rPr>
              <a:t>Classification based purely on observational properties of stars and galaxies is an empirical result that can survive regardless of changes in the theoretical interpretations.</a:t>
            </a:r>
            <a:endParaRPr sz="1700">
              <a:solidFill>
                <a:srgbClr val="00FFFF"/>
              </a:solidFill>
              <a:latin typeface="Montserrat"/>
              <a:ea typeface="Montserrat"/>
              <a:cs typeface="Montserrat"/>
              <a:sym typeface="Montserrat"/>
            </a:endParaRPr>
          </a:p>
          <a:p>
            <a:pPr indent="0" lvl="0" marL="457200" rtl="0" algn="l">
              <a:spcBef>
                <a:spcPts val="0"/>
              </a:spcBef>
              <a:spcAft>
                <a:spcPts val="0"/>
              </a:spcAft>
              <a:buNone/>
            </a:pPr>
            <a:r>
              <a:t/>
            </a:r>
            <a:endParaRPr sz="1700">
              <a:solidFill>
                <a:srgbClr val="00FFFF"/>
              </a:solidFill>
              <a:latin typeface="Montserrat"/>
              <a:ea typeface="Montserrat"/>
              <a:cs typeface="Montserrat"/>
              <a:sym typeface="Montserrat"/>
            </a:endParaRPr>
          </a:p>
          <a:p>
            <a:pPr indent="-336550" lvl="0" marL="457200" rtl="0" algn="l">
              <a:spcBef>
                <a:spcPts val="0"/>
              </a:spcBef>
              <a:spcAft>
                <a:spcPts val="0"/>
              </a:spcAft>
              <a:buClr>
                <a:srgbClr val="00FF00"/>
              </a:buClr>
              <a:buSzPts val="1700"/>
              <a:buFont typeface="Montserrat"/>
              <a:buChar char="★"/>
            </a:pPr>
            <a:r>
              <a:rPr lang="en" sz="1700">
                <a:solidFill>
                  <a:srgbClr val="00FF00"/>
                </a:solidFill>
                <a:latin typeface="Montserrat"/>
                <a:ea typeface="Montserrat"/>
                <a:cs typeface="Montserrat"/>
                <a:sym typeface="Montserrat"/>
              </a:rPr>
              <a:t>The amount of information we need to process if we treat each star or galaxy from a large survey as an individual is so overwhelming as to be nearly useless. Classification allows us to draw meaningful conclusions from data by abstracting it into categories.</a:t>
            </a:r>
            <a:endParaRPr sz="1700">
              <a:solidFill>
                <a:srgbClr val="00FF00"/>
              </a:solidFill>
              <a:latin typeface="Montserrat"/>
              <a:ea typeface="Montserrat"/>
              <a:cs typeface="Montserrat"/>
              <a:sym typeface="Montserrat"/>
            </a:endParaRPr>
          </a:p>
          <a:p>
            <a:pPr indent="0" lvl="0" marL="457200" rtl="0" algn="l">
              <a:spcBef>
                <a:spcPts val="0"/>
              </a:spcBef>
              <a:spcAft>
                <a:spcPts val="0"/>
              </a:spcAft>
              <a:buNone/>
            </a:pPr>
            <a:r>
              <a:t/>
            </a:r>
            <a:endParaRPr sz="1700">
              <a:solidFill>
                <a:srgbClr val="00FF00"/>
              </a:solidFill>
              <a:latin typeface="Montserrat"/>
              <a:ea typeface="Montserrat"/>
              <a:cs typeface="Montserrat"/>
              <a:sym typeface="Montserrat"/>
            </a:endParaRPr>
          </a:p>
          <a:p>
            <a:pPr indent="-336550" lvl="0" marL="457200" rtl="0" algn="l">
              <a:spcBef>
                <a:spcPts val="0"/>
              </a:spcBef>
              <a:spcAft>
                <a:spcPts val="0"/>
              </a:spcAft>
              <a:buClr>
                <a:srgbClr val="FF9900"/>
              </a:buClr>
              <a:buSzPts val="1700"/>
              <a:buFont typeface="Montserrat"/>
              <a:buChar char="★"/>
            </a:pPr>
            <a:r>
              <a:rPr lang="en" sz="1700">
                <a:solidFill>
                  <a:srgbClr val="FF9900"/>
                </a:solidFill>
                <a:latin typeface="Montserrat"/>
                <a:ea typeface="Montserrat"/>
                <a:cs typeface="Montserrat"/>
                <a:sym typeface="Montserrat"/>
              </a:rPr>
              <a:t>Most importantly, classification can lead to a deeper physical understanding of the data.</a:t>
            </a:r>
            <a:endParaRPr sz="1700">
              <a:solidFill>
                <a:srgbClr val="FF9900"/>
              </a:solidFill>
            </a:endParaRPr>
          </a:p>
        </p:txBody>
      </p:sp>
      <p:pic>
        <p:nvPicPr>
          <p:cNvPr id="90" name="Google Shape;90;p18"/>
          <p:cNvPicPr preferRelativeResize="0"/>
          <p:nvPr/>
        </p:nvPicPr>
        <p:blipFill>
          <a:blip r:embed="rId3">
            <a:alphaModFix/>
          </a:blip>
          <a:stretch>
            <a:fillRect/>
          </a:stretch>
        </p:blipFill>
        <p:spPr>
          <a:xfrm>
            <a:off x="5293175" y="0"/>
            <a:ext cx="3850824" cy="5143500"/>
          </a:xfrm>
          <a:prstGeom prst="rect">
            <a:avLst/>
          </a:prstGeom>
          <a:noFill/>
          <a:ln>
            <a:noFill/>
          </a:ln>
        </p:spPr>
      </p:pic>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63"/>
          <p:cNvSpPr txBox="1"/>
          <p:nvPr>
            <p:ph type="ctrTitle"/>
          </p:nvPr>
        </p:nvSpPr>
        <p:spPr>
          <a:xfrm>
            <a:off x="0" y="682375"/>
            <a:ext cx="4633500" cy="162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500"/>
              <a:t>LITERATURE REVIEW</a:t>
            </a:r>
            <a:endParaRPr b="1" sz="5500"/>
          </a:p>
        </p:txBody>
      </p:sp>
      <p:sp>
        <p:nvSpPr>
          <p:cNvPr id="495" name="Google Shape;49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4"/>
          <p:cNvSpPr txBox="1"/>
          <p:nvPr>
            <p:ph type="title"/>
          </p:nvPr>
        </p:nvSpPr>
        <p:spPr>
          <a:xfrm>
            <a:off x="110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Estimating Redshifts</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501" name="Google Shape;501;p64"/>
          <p:cNvSpPr txBox="1"/>
          <p:nvPr>
            <p:ph idx="1" type="body"/>
          </p:nvPr>
        </p:nvSpPr>
        <p:spPr>
          <a:xfrm>
            <a:off x="110400" y="572700"/>
            <a:ext cx="8923200" cy="44823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292100" rtl="0" algn="l">
              <a:lnSpc>
                <a:spcPct val="115000"/>
              </a:lnSpc>
              <a:spcBef>
                <a:spcPts val="0"/>
              </a:spcBef>
              <a:spcAft>
                <a:spcPts val="0"/>
              </a:spcAft>
              <a:buNone/>
            </a:pPr>
            <a:r>
              <a:rPr b="1" i="1" lang="en" sz="1500">
                <a:solidFill>
                  <a:srgbClr val="FFFF00"/>
                </a:solidFill>
                <a:latin typeface="Montserrat"/>
                <a:ea typeface="Montserrat"/>
                <a:cs typeface="Montserrat"/>
                <a:sym typeface="Montserrat"/>
              </a:rPr>
              <a:t>Model 1</a:t>
            </a:r>
            <a:r>
              <a:rPr lang="en" sz="1500">
                <a:solidFill>
                  <a:srgbClr val="FFFFFF"/>
                </a:solidFill>
                <a:latin typeface="Montserrat"/>
                <a:ea typeface="Montserrat"/>
                <a:cs typeface="Montserrat"/>
                <a:sym typeface="Montserrat"/>
              </a:rPr>
              <a:t>- The standard techniques estimate redshifts using post-processed features, such as magnitudes and colours, which are extracted from the galaxy images and are deemed to be salient by the user. This method removes the user from the photometric redshift estimation pipeline. However we do note that Deep Neural Networks require many orders of magnitude more computing resources than standard machine learning architectures.</a:t>
            </a:r>
            <a:endParaRPr sz="1500">
              <a:solidFill>
                <a:srgbClr val="FFFFFF"/>
              </a:solidFill>
              <a:latin typeface="Montserrat"/>
              <a:ea typeface="Montserrat"/>
              <a:cs typeface="Montserrat"/>
              <a:sym typeface="Montserrat"/>
            </a:endParaRPr>
          </a:p>
          <a:p>
            <a:pPr indent="0" lvl="0" marL="0" marR="292100" rtl="0" algn="l">
              <a:lnSpc>
                <a:spcPct val="115000"/>
              </a:lnSpc>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i="1" lang="en" sz="1500">
                <a:solidFill>
                  <a:srgbClr val="00FF00"/>
                </a:solidFill>
                <a:latin typeface="Montserrat"/>
                <a:ea typeface="Montserrat"/>
                <a:cs typeface="Montserrat"/>
                <a:sym typeface="Montserrat"/>
              </a:rPr>
              <a:t>Model 2</a:t>
            </a:r>
            <a:r>
              <a:rPr lang="en" sz="1500">
                <a:solidFill>
                  <a:srgbClr val="FFFFFF"/>
                </a:solidFill>
                <a:latin typeface="Montserrat"/>
                <a:ea typeface="Montserrat"/>
                <a:cs typeface="Montserrat"/>
                <a:sym typeface="Montserrat"/>
              </a:rPr>
              <a:t>- Photometric redshifts (photo-z) are crucial to the scientific exploitation of modern panchromatic digital surveys. In this  PhotoRApToR (Photometric Research Application To Redshift): a Java/C++ based desktop application capable to solve non-linear regression and </a:t>
            </a:r>
            <a:r>
              <a:rPr lang="en" sz="1500">
                <a:solidFill>
                  <a:srgbClr val="FFFFFF"/>
                </a:solidFill>
                <a:latin typeface="Montserrat"/>
                <a:ea typeface="Montserrat"/>
                <a:cs typeface="Montserrat"/>
                <a:sym typeface="Montserrat"/>
              </a:rPr>
              <a:t>multivariate</a:t>
            </a:r>
            <a:r>
              <a:rPr lang="en" sz="1500">
                <a:solidFill>
                  <a:srgbClr val="FFFFFF"/>
                </a:solidFill>
                <a:latin typeface="Montserrat"/>
                <a:ea typeface="Montserrat"/>
                <a:cs typeface="Montserrat"/>
                <a:sym typeface="Montserrat"/>
              </a:rPr>
              <a:t> classification problems, in particular specialized for photo-z estimation. It embeds a machine learning algorithm, namely a multilayer neural network trained by the Quasi Newton learning rule, and special tools dedicated to pre- and </a:t>
            </a:r>
            <a:r>
              <a:rPr lang="en" sz="1500">
                <a:solidFill>
                  <a:srgbClr val="FFFFFF"/>
                </a:solidFill>
                <a:latin typeface="Montserrat"/>
                <a:ea typeface="Montserrat"/>
                <a:cs typeface="Montserrat"/>
                <a:sym typeface="Montserrat"/>
              </a:rPr>
              <a:t>post processing</a:t>
            </a:r>
            <a:r>
              <a:rPr lang="en" sz="1500">
                <a:solidFill>
                  <a:srgbClr val="FFFFFF"/>
                </a:solidFill>
                <a:latin typeface="Montserrat"/>
                <a:ea typeface="Montserrat"/>
                <a:cs typeface="Montserrat"/>
                <a:sym typeface="Montserrat"/>
              </a:rPr>
              <a:t> data. </a:t>
            </a:r>
            <a:endParaRPr sz="1500">
              <a:solidFill>
                <a:srgbClr val="FFFFFF"/>
              </a:solidFill>
              <a:latin typeface="Montserrat"/>
              <a:ea typeface="Montserrat"/>
              <a:cs typeface="Montserrat"/>
              <a:sym typeface="Montserrat"/>
            </a:endParaRPr>
          </a:p>
          <a:p>
            <a:pPr indent="0" lvl="0" marL="0" rtl="0" algn="l">
              <a:lnSpc>
                <a:spcPct val="115000"/>
              </a:lnSpc>
              <a:spcBef>
                <a:spcPts val="1200"/>
              </a:spcBef>
              <a:spcAft>
                <a:spcPts val="1200"/>
              </a:spcAft>
              <a:buNone/>
            </a:pPr>
            <a:r>
              <a:rPr b="1" i="1" lang="en" sz="1500">
                <a:solidFill>
                  <a:srgbClr val="00FFFF"/>
                </a:solidFill>
                <a:latin typeface="Montserrat"/>
                <a:ea typeface="Montserrat"/>
                <a:cs typeface="Montserrat"/>
                <a:sym typeface="Montserrat"/>
              </a:rPr>
              <a:t>Model 3</a:t>
            </a:r>
            <a:r>
              <a:rPr lang="en" sz="1500">
                <a:solidFill>
                  <a:srgbClr val="FFFFFF"/>
                </a:solidFill>
                <a:latin typeface="Montserrat"/>
                <a:ea typeface="Montserrat"/>
                <a:cs typeface="Montserrat"/>
                <a:sym typeface="Montserrat"/>
              </a:rPr>
              <a:t>- The redshift estimation is performed by comparing predefined regions in the spectra and applying a k nearest neighbor regression model for every predefined emission and absorption region, individually.</a:t>
            </a:r>
            <a:endParaRPr sz="1500">
              <a:solidFill>
                <a:srgbClr val="FFFFFF"/>
              </a:solidFill>
              <a:latin typeface="Montserrat"/>
              <a:ea typeface="Montserrat"/>
              <a:cs typeface="Montserrat"/>
              <a:sym typeface="Montserrat"/>
            </a:endParaRPr>
          </a:p>
        </p:txBody>
      </p:sp>
      <p:sp>
        <p:nvSpPr>
          <p:cNvPr id="502" name="Google Shape;50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5"/>
          <p:cNvSpPr txBox="1"/>
          <p:nvPr>
            <p:ph type="title"/>
          </p:nvPr>
        </p:nvSpPr>
        <p:spPr>
          <a:xfrm>
            <a:off x="110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Classifying Galaxies :-</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508" name="Google Shape;508;p65"/>
          <p:cNvSpPr txBox="1"/>
          <p:nvPr>
            <p:ph idx="1" type="body"/>
          </p:nvPr>
        </p:nvSpPr>
        <p:spPr>
          <a:xfrm>
            <a:off x="110400" y="1435875"/>
            <a:ext cx="8923200" cy="27432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292100" rtl="0" algn="just">
              <a:lnSpc>
                <a:spcPct val="115000"/>
              </a:lnSpc>
              <a:spcBef>
                <a:spcPts val="0"/>
              </a:spcBef>
              <a:spcAft>
                <a:spcPts val="0"/>
              </a:spcAft>
              <a:buNone/>
            </a:pPr>
            <a:r>
              <a:rPr b="1" i="1" lang="en" sz="1500">
                <a:solidFill>
                  <a:srgbClr val="FFFF00"/>
                </a:solidFill>
                <a:latin typeface="Montserrat"/>
                <a:ea typeface="Montserrat"/>
                <a:cs typeface="Montserrat"/>
                <a:sym typeface="Montserrat"/>
              </a:rPr>
              <a:t>A. Galaxy Image Classification and Citizen Science</a:t>
            </a:r>
            <a:r>
              <a:rPr lang="en"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lang="en" sz="1500">
                <a:solidFill>
                  <a:srgbClr val="FFFFFF"/>
                </a:solidFill>
                <a:latin typeface="Montserrat"/>
                <a:ea typeface="Montserrat"/>
                <a:cs typeface="Montserrat"/>
                <a:sym typeface="Montserrat"/>
              </a:rPr>
              <a:t>There are two main morphological types based on the presence or not of a disk: spiral and elliptical, respectively. However, the multiplicity of hybrid types and the wide range of image conditions depending on factors such as the galaxy brightness, size or distance, turn the classification of this sort of images into a very complex task.</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lang="en" sz="1500">
                <a:solidFill>
                  <a:srgbClr val="FFFFFF"/>
                </a:solidFill>
                <a:latin typeface="Montserrat"/>
                <a:ea typeface="Montserrat"/>
                <a:cs typeface="Montserrat"/>
                <a:sym typeface="Montserrat"/>
              </a:rPr>
              <a:t>Citizen science has been a partial solution for this problem, with the engagement of amateur people from the general public in this kind of data analysis . Citizen science projects join the endeavours of myriads of volunteers committed to helping with a task that typically is time consuming and tedious for experts, but also decisive for getting advances in a certain research problem.</a:t>
            </a:r>
            <a:endParaRPr sz="1500">
              <a:solidFill>
                <a:srgbClr val="FFFFFF"/>
              </a:solidFill>
              <a:latin typeface="Montserrat"/>
              <a:ea typeface="Montserrat"/>
              <a:cs typeface="Montserrat"/>
              <a:sym typeface="Montserrat"/>
            </a:endParaRPr>
          </a:p>
        </p:txBody>
      </p:sp>
      <p:sp>
        <p:nvSpPr>
          <p:cNvPr id="509" name="Google Shape;50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6"/>
          <p:cNvSpPr txBox="1"/>
          <p:nvPr>
            <p:ph type="title"/>
          </p:nvPr>
        </p:nvSpPr>
        <p:spPr>
          <a:xfrm>
            <a:off x="110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Classifying Galaxies :-</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515" name="Google Shape;515;p66"/>
          <p:cNvSpPr txBox="1"/>
          <p:nvPr>
            <p:ph idx="1" type="body"/>
          </p:nvPr>
        </p:nvSpPr>
        <p:spPr>
          <a:xfrm>
            <a:off x="110400" y="696525"/>
            <a:ext cx="8923200" cy="43587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292100" rtl="0" algn="just">
              <a:lnSpc>
                <a:spcPct val="115000"/>
              </a:lnSpc>
              <a:spcBef>
                <a:spcPts val="0"/>
              </a:spcBef>
              <a:spcAft>
                <a:spcPts val="0"/>
              </a:spcAft>
              <a:buNone/>
            </a:pPr>
            <a:r>
              <a:t/>
            </a:r>
            <a:endParaRPr b="1" i="1" sz="1500">
              <a:solidFill>
                <a:srgbClr val="FFFF00"/>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t/>
            </a:r>
            <a:endParaRPr b="1" i="1" sz="1500">
              <a:solidFill>
                <a:srgbClr val="FFFF00"/>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b="1" i="1" lang="en" sz="1500">
                <a:solidFill>
                  <a:srgbClr val="FFFF00"/>
                </a:solidFill>
                <a:latin typeface="Montserrat"/>
                <a:ea typeface="Montserrat"/>
                <a:cs typeface="Montserrat"/>
                <a:sym typeface="Montserrat"/>
              </a:rPr>
              <a:t>B</a:t>
            </a:r>
            <a:r>
              <a:rPr b="1" i="1" lang="en" sz="1500">
                <a:solidFill>
                  <a:srgbClr val="FFFF00"/>
                </a:solidFill>
                <a:latin typeface="Montserrat"/>
                <a:ea typeface="Montserrat"/>
                <a:cs typeface="Montserrat"/>
                <a:sym typeface="Montserrat"/>
              </a:rPr>
              <a:t>. </a:t>
            </a:r>
            <a:r>
              <a:rPr b="1" i="1" lang="en" sz="1500">
                <a:solidFill>
                  <a:srgbClr val="FFFF00"/>
                </a:solidFill>
                <a:latin typeface="Montserrat"/>
                <a:ea typeface="Montserrat"/>
                <a:cs typeface="Montserrat"/>
                <a:sym typeface="Montserrat"/>
              </a:rPr>
              <a:t>Feature Extraction Plus a Classifier</a:t>
            </a:r>
            <a:r>
              <a:rPr lang="en"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lang="en" sz="1500">
                <a:solidFill>
                  <a:srgbClr val="FFFFFF"/>
                </a:solidFill>
                <a:latin typeface="Montserrat"/>
                <a:ea typeface="Montserrat"/>
                <a:cs typeface="Montserrat"/>
                <a:sym typeface="Montserrat"/>
              </a:rPr>
              <a:t>Among the first, we review the use of physical parameters extracted from the image, whereas the second category is dominated by the WND-CHARM feature set, originally developed as an image analysis tool for the classification of biological images, WND-CHARM represents the state-of-the-art feature extractor for the classification of galaxy images. First, through a FE phase, it computes a set of families of features from the raw images in a one by one fashion. These are categorised as image content descriptors, image transforms, and compound image transforms (transformations of a previous image transformation), composing a feature vector for the image at hand. Depending on the presence or not of colour in the image, two feature sets are available. Then, a feature selection (FS) phase chooses the most informative subset by calculating the Fisher discriminant score of each feature. Finally, the resulting feature vectors are classified using a modified nearest neighbour (NN) rule that weights the distances using the Fisher scores previously computed. Whereas in traditional NN only the closest (or k closest) examples determine the class, with WND-CHARM the distances to all training samples of each class are measured.</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t/>
            </a:r>
            <a:endParaRPr sz="1000">
              <a:solidFill>
                <a:srgbClr val="FFFFFF"/>
              </a:solidFill>
              <a:latin typeface="Montserrat"/>
              <a:ea typeface="Montserrat"/>
              <a:cs typeface="Montserrat"/>
              <a:sym typeface="Montserrat"/>
            </a:endParaRPr>
          </a:p>
          <a:p>
            <a:pPr indent="0" lvl="0" marL="0" marR="292100" rtl="0" algn="just">
              <a:spcBef>
                <a:spcPts val="0"/>
              </a:spcBef>
              <a:spcAft>
                <a:spcPts val="0"/>
              </a:spcAft>
              <a:buNone/>
            </a:pPr>
            <a:r>
              <a:t/>
            </a:r>
            <a:endParaRPr sz="1500">
              <a:solidFill>
                <a:srgbClr val="FFFFFF"/>
              </a:solidFill>
              <a:latin typeface="Montserrat"/>
              <a:ea typeface="Montserrat"/>
              <a:cs typeface="Montserrat"/>
              <a:sym typeface="Montserrat"/>
            </a:endParaRPr>
          </a:p>
        </p:txBody>
      </p:sp>
      <p:sp>
        <p:nvSpPr>
          <p:cNvPr id="516" name="Google Shape;51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7"/>
          <p:cNvSpPr txBox="1"/>
          <p:nvPr>
            <p:ph type="title"/>
          </p:nvPr>
        </p:nvSpPr>
        <p:spPr>
          <a:xfrm>
            <a:off x="110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Classifying Galaxies :-</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522" name="Google Shape;522;p67"/>
          <p:cNvSpPr txBox="1"/>
          <p:nvPr>
            <p:ph idx="1" type="body"/>
          </p:nvPr>
        </p:nvSpPr>
        <p:spPr>
          <a:xfrm>
            <a:off x="110400" y="1182163"/>
            <a:ext cx="8923200" cy="28716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292100" rtl="0" algn="just">
              <a:lnSpc>
                <a:spcPct val="115000"/>
              </a:lnSpc>
              <a:spcBef>
                <a:spcPts val="0"/>
              </a:spcBef>
              <a:spcAft>
                <a:spcPts val="0"/>
              </a:spcAft>
              <a:buNone/>
            </a:pPr>
            <a:r>
              <a:rPr b="1" i="1" lang="en" sz="1500">
                <a:solidFill>
                  <a:srgbClr val="FFFF00"/>
                </a:solidFill>
                <a:latin typeface="Montserrat"/>
                <a:ea typeface="Montserrat"/>
                <a:cs typeface="Montserrat"/>
                <a:sym typeface="Montserrat"/>
              </a:rPr>
              <a:t>C. </a:t>
            </a:r>
            <a:r>
              <a:rPr b="1" i="1" lang="en" sz="1500">
                <a:solidFill>
                  <a:srgbClr val="FFFF00"/>
                </a:solidFill>
                <a:latin typeface="Montserrat"/>
                <a:ea typeface="Montserrat"/>
                <a:cs typeface="Montserrat"/>
                <a:sym typeface="Montserrat"/>
              </a:rPr>
              <a:t>Convolutional Neural Networks</a:t>
            </a:r>
            <a:r>
              <a:rPr lang="en"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lang="en" sz="1500">
                <a:solidFill>
                  <a:srgbClr val="FFFFFF"/>
                </a:solidFill>
                <a:latin typeface="Montserrat"/>
                <a:ea typeface="Montserrat"/>
                <a:cs typeface="Montserrat"/>
                <a:sym typeface="Montserrat"/>
              </a:rPr>
              <a:t>A</a:t>
            </a:r>
            <a:r>
              <a:rPr lang="en" sz="1500">
                <a:solidFill>
                  <a:srgbClr val="FFFFFF"/>
                </a:solidFill>
                <a:latin typeface="Montserrat"/>
                <a:ea typeface="Montserrat"/>
                <a:cs typeface="Montserrat"/>
                <a:sym typeface="Montserrat"/>
              </a:rPr>
              <a:t> simpler CNN architecture to distinguish between the two main morphological types. We test this model against a well-established deeper model, ResNet, and explore how their performances are affected by the number and size of the images as well as the presence or not of colour channels. We then compare these results with the classification using FE plus classifier, aiming to investigate in which occasions the different approaches work better. Additionally, we also explore the pre-training of both CNN models considered by exploiting the availability of expert and amateur labels within citizen science data, which to the best of our knowledge has not been investigated before.</a:t>
            </a:r>
            <a:endParaRPr sz="1500">
              <a:solidFill>
                <a:srgbClr val="FFFFFF"/>
              </a:solidFill>
              <a:latin typeface="Montserrat"/>
              <a:ea typeface="Montserrat"/>
              <a:cs typeface="Montserrat"/>
              <a:sym typeface="Montserrat"/>
            </a:endParaRPr>
          </a:p>
        </p:txBody>
      </p:sp>
      <p:sp>
        <p:nvSpPr>
          <p:cNvPr id="523" name="Google Shape;52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527" name="Shape 527"/>
        <p:cNvGrpSpPr/>
        <p:nvPr/>
      </p:nvGrpSpPr>
      <p:grpSpPr>
        <a:xfrm>
          <a:off x="0" y="0"/>
          <a:ext cx="0" cy="0"/>
          <a:chOff x="0" y="0"/>
          <a:chExt cx="0" cy="0"/>
        </a:xfrm>
      </p:grpSpPr>
      <p:sp>
        <p:nvSpPr>
          <p:cNvPr id="528" name="Google Shape;528;p68"/>
          <p:cNvSpPr txBox="1"/>
          <p:nvPr>
            <p:ph type="ctrTitle"/>
          </p:nvPr>
        </p:nvSpPr>
        <p:spPr>
          <a:xfrm>
            <a:off x="0" y="719250"/>
            <a:ext cx="5143500" cy="3705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Module Description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&amp;</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Module Workflow Explanation</a:t>
            </a:r>
            <a:endParaRPr>
              <a:latin typeface="Times New Roman"/>
              <a:ea typeface="Times New Roman"/>
              <a:cs typeface="Times New Roman"/>
              <a:sym typeface="Times New Roman"/>
            </a:endParaRPr>
          </a:p>
        </p:txBody>
      </p:sp>
      <p:sp>
        <p:nvSpPr>
          <p:cNvPr id="529" name="Google Shape;52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30" name="Google Shape;530;p68"/>
          <p:cNvPicPr preferRelativeResize="0"/>
          <p:nvPr/>
        </p:nvPicPr>
        <p:blipFill rotWithShape="1">
          <a:blip r:embed="rId3">
            <a:alphaModFix/>
          </a:blip>
          <a:srcRect b="0" l="12058" r="13135" t="0"/>
          <a:stretch/>
        </p:blipFill>
        <p:spPr>
          <a:xfrm>
            <a:off x="5143500" y="867575"/>
            <a:ext cx="3824700" cy="3408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534" name="Shape 534"/>
        <p:cNvGrpSpPr/>
        <p:nvPr/>
      </p:nvGrpSpPr>
      <p:grpSpPr>
        <a:xfrm>
          <a:off x="0" y="0"/>
          <a:ext cx="0" cy="0"/>
          <a:chOff x="0" y="0"/>
          <a:chExt cx="0" cy="0"/>
        </a:xfrm>
      </p:grpSpPr>
      <p:sp>
        <p:nvSpPr>
          <p:cNvPr id="535" name="Google Shape;535;p69"/>
          <p:cNvSpPr txBox="1"/>
          <p:nvPr>
            <p:ph type="ctrTitle"/>
          </p:nvPr>
        </p:nvSpPr>
        <p:spPr>
          <a:xfrm>
            <a:off x="0" y="1127825"/>
            <a:ext cx="4376400" cy="27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800">
                <a:solidFill>
                  <a:srgbClr val="741B47"/>
                </a:solidFill>
                <a:latin typeface="Times New Roman"/>
                <a:ea typeface="Times New Roman"/>
                <a:cs typeface="Times New Roman"/>
                <a:sym typeface="Times New Roman"/>
              </a:rPr>
              <a:t>The</a:t>
            </a:r>
            <a:r>
              <a:rPr b="1" lang="en" sz="5800">
                <a:solidFill>
                  <a:srgbClr val="741B47"/>
                </a:solidFill>
                <a:latin typeface="Times New Roman"/>
                <a:ea typeface="Times New Roman"/>
                <a:cs typeface="Times New Roman"/>
                <a:sym typeface="Times New Roman"/>
              </a:rPr>
              <a:t> Regression Model</a:t>
            </a:r>
            <a:endParaRPr b="1" sz="5800">
              <a:solidFill>
                <a:srgbClr val="741B47"/>
              </a:solidFill>
              <a:latin typeface="Times New Roman"/>
              <a:ea typeface="Times New Roman"/>
              <a:cs typeface="Times New Roman"/>
              <a:sym typeface="Times New Roman"/>
            </a:endParaRPr>
          </a:p>
        </p:txBody>
      </p:sp>
      <p:sp>
        <p:nvSpPr>
          <p:cNvPr id="536" name="Google Shape;53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37" name="Google Shape;537;p69"/>
          <p:cNvPicPr preferRelativeResize="0"/>
          <p:nvPr/>
        </p:nvPicPr>
        <p:blipFill>
          <a:blip r:embed="rId3">
            <a:alphaModFix/>
          </a:blip>
          <a:stretch>
            <a:fillRect/>
          </a:stretch>
        </p:blipFill>
        <p:spPr>
          <a:xfrm>
            <a:off x="4644693" y="1346325"/>
            <a:ext cx="4376457" cy="24508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236100" y="175750"/>
            <a:ext cx="86718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00FFFF"/>
                </a:solidFill>
                <a:latin typeface="Montserrat"/>
                <a:ea typeface="Montserrat"/>
                <a:cs typeface="Montserrat"/>
                <a:sym typeface="Montserrat"/>
              </a:rPr>
              <a:t>Task 1</a:t>
            </a:r>
            <a:r>
              <a:rPr lang="en" sz="2200">
                <a:latin typeface="Montserrat"/>
                <a:ea typeface="Montserrat"/>
                <a:cs typeface="Montserrat"/>
                <a:sym typeface="Montserrat"/>
              </a:rPr>
              <a:t>- Importing Libraries</a:t>
            </a:r>
            <a:endParaRPr sz="2200">
              <a:latin typeface="Montserrat"/>
              <a:ea typeface="Montserrat"/>
              <a:cs typeface="Montserrat"/>
              <a:sym typeface="Montserrat"/>
            </a:endParaRPr>
          </a:p>
        </p:txBody>
      </p:sp>
      <p:sp>
        <p:nvSpPr>
          <p:cNvPr id="543" name="Google Shape;543;p70"/>
          <p:cNvSpPr txBox="1"/>
          <p:nvPr>
            <p:ph idx="1" type="body"/>
          </p:nvPr>
        </p:nvSpPr>
        <p:spPr>
          <a:xfrm>
            <a:off x="236100" y="1006250"/>
            <a:ext cx="86718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fontScale="25000"/>
          </a:bodyPr>
          <a:lstStyle/>
          <a:p>
            <a:pPr indent="0" lvl="0" marL="0" rtl="0" algn="ctr">
              <a:lnSpc>
                <a:spcPct val="100000"/>
              </a:lnSpc>
              <a:spcBef>
                <a:spcPts val="0"/>
              </a:spcBef>
              <a:spcAft>
                <a:spcPts val="0"/>
              </a:spcAft>
              <a:buNone/>
            </a:pPr>
            <a:r>
              <a:rPr lang="en" sz="8800">
                <a:solidFill>
                  <a:srgbClr val="00FF00"/>
                </a:solidFill>
                <a:latin typeface="Montserrat"/>
                <a:ea typeface="Montserrat"/>
                <a:cs typeface="Montserrat"/>
                <a:sym typeface="Montserrat"/>
              </a:rPr>
              <a:t>Task 2</a:t>
            </a:r>
            <a:r>
              <a:rPr lang="en" sz="8800">
                <a:solidFill>
                  <a:schemeClr val="dk1"/>
                </a:solidFill>
                <a:latin typeface="Montserrat"/>
                <a:ea typeface="Montserrat"/>
                <a:cs typeface="Montserrat"/>
                <a:sym typeface="Montserrat"/>
              </a:rPr>
              <a:t>- Load the data and Generate Feature Targets</a:t>
            </a:r>
            <a:endParaRPr>
              <a:solidFill>
                <a:srgbClr val="FFFFFF"/>
              </a:solidFill>
            </a:endParaRPr>
          </a:p>
        </p:txBody>
      </p:sp>
      <p:sp>
        <p:nvSpPr>
          <p:cNvPr id="544" name="Google Shape;54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45" name="Google Shape;545;p70"/>
          <p:cNvSpPr txBox="1"/>
          <p:nvPr/>
        </p:nvSpPr>
        <p:spPr>
          <a:xfrm>
            <a:off x="236100" y="1836750"/>
            <a:ext cx="8671800" cy="31092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FFFF00"/>
                </a:solidFill>
                <a:latin typeface="Montserrat"/>
                <a:ea typeface="Montserrat"/>
                <a:cs typeface="Montserrat"/>
                <a:sym typeface="Montserrat"/>
              </a:rPr>
              <a:t>Task 3</a:t>
            </a:r>
            <a:r>
              <a:rPr lang="en" sz="2200">
                <a:solidFill>
                  <a:srgbClr val="FFFFFF"/>
                </a:solidFill>
                <a:latin typeface="Montserrat"/>
                <a:ea typeface="Montserrat"/>
                <a:cs typeface="Montserrat"/>
                <a:sym typeface="Montserrat"/>
              </a:rPr>
              <a:t>- Implementation of the function median_diff</a:t>
            </a:r>
            <a:endParaRPr sz="22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21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100">
                <a:solidFill>
                  <a:srgbClr val="FFFFFF"/>
                </a:solidFill>
                <a:latin typeface="Montserrat"/>
                <a:ea typeface="Montserrat"/>
                <a:cs typeface="Montserrat"/>
                <a:sym typeface="Montserrat"/>
              </a:rPr>
              <a:t>The function should calculate the median residual error of our model, i.e. the median difference between our predicted and actual redshifts. The median_diff function takes two arguments – the predicted and actual/ target values. When we use this function later, these will corresponding to the predicted redshifts from our decision tree and their corresponding measured/target values.</a:t>
            </a:r>
            <a:endParaRPr sz="2100">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1"/>
          <p:cNvSpPr txBox="1"/>
          <p:nvPr>
            <p:ph type="title"/>
          </p:nvPr>
        </p:nvSpPr>
        <p:spPr>
          <a:xfrm>
            <a:off x="413250" y="297450"/>
            <a:ext cx="8317500" cy="22062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200">
                <a:solidFill>
                  <a:srgbClr val="00FFFF"/>
                </a:solidFill>
                <a:latin typeface="Montserrat"/>
                <a:ea typeface="Montserrat"/>
                <a:cs typeface="Montserrat"/>
                <a:sym typeface="Montserrat"/>
              </a:rPr>
              <a:t>Task 4</a:t>
            </a:r>
            <a:r>
              <a:rPr lang="en" sz="2200">
                <a:solidFill>
                  <a:srgbClr val="FFFFFF"/>
                </a:solidFill>
                <a:latin typeface="Montserrat"/>
                <a:ea typeface="Montserrat"/>
                <a:cs typeface="Montserrat"/>
                <a:sym typeface="Montserrat"/>
              </a:rPr>
              <a:t>- Splitting of data &amp; Validation of decision tree model</a:t>
            </a:r>
            <a:endParaRPr sz="2200">
              <a:solidFill>
                <a:srgbClr val="FFFFFF"/>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2100">
                <a:solidFill>
                  <a:srgbClr val="FFFFFF"/>
                </a:solidFill>
                <a:latin typeface="Montserrat"/>
                <a:ea typeface="Montserrat"/>
                <a:cs typeface="Montserrat"/>
                <a:sym typeface="Montserrat"/>
              </a:rPr>
              <a:t>Here, we will use median_diff from the previous question to validate the decision tree model. Your task is to complete the validate_model function.</a:t>
            </a:r>
            <a:endParaRPr sz="2100">
              <a:solidFill>
                <a:srgbClr val="FFFFFF"/>
              </a:solidFill>
              <a:latin typeface="Montserrat"/>
              <a:ea typeface="Montserrat"/>
              <a:cs typeface="Montserrat"/>
              <a:sym typeface="Montserrat"/>
            </a:endParaRPr>
          </a:p>
          <a:p>
            <a:pPr indent="0" lvl="0" marL="0" rtl="0" algn="l">
              <a:spcBef>
                <a:spcPts val="1200"/>
              </a:spcBef>
              <a:spcAft>
                <a:spcPts val="0"/>
              </a:spcAft>
              <a:buNone/>
            </a:pPr>
            <a:r>
              <a:t/>
            </a:r>
            <a:endParaRPr/>
          </a:p>
        </p:txBody>
      </p:sp>
      <p:sp>
        <p:nvSpPr>
          <p:cNvPr id="551" name="Google Shape;551;p71"/>
          <p:cNvSpPr txBox="1"/>
          <p:nvPr>
            <p:ph idx="1" type="body"/>
          </p:nvPr>
        </p:nvSpPr>
        <p:spPr>
          <a:xfrm>
            <a:off x="413250" y="3776175"/>
            <a:ext cx="8317500" cy="9738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lang="en" sz="2200">
                <a:solidFill>
                  <a:srgbClr val="FFFF00"/>
                </a:solidFill>
                <a:latin typeface="Montserrat"/>
                <a:ea typeface="Montserrat"/>
                <a:cs typeface="Montserrat"/>
                <a:sym typeface="Montserrat"/>
              </a:rPr>
              <a:t>Task 6</a:t>
            </a:r>
            <a:r>
              <a:rPr lang="en" sz="2200">
                <a:solidFill>
                  <a:srgbClr val="FFFFFF"/>
                </a:solidFill>
                <a:latin typeface="Montserrat"/>
                <a:ea typeface="Montserrat"/>
                <a:cs typeface="Montserrat"/>
                <a:sym typeface="Montserrat"/>
              </a:rPr>
              <a:t>- Defining color indexes and plotting the redshift graph</a:t>
            </a:r>
            <a:endParaRPr sz="2200">
              <a:solidFill>
                <a:srgbClr val="FFFFFF"/>
              </a:solidFill>
              <a:latin typeface="Montserrat"/>
              <a:ea typeface="Montserrat"/>
              <a:cs typeface="Montserrat"/>
              <a:sym typeface="Montserrat"/>
            </a:endParaRPr>
          </a:p>
        </p:txBody>
      </p:sp>
      <p:sp>
        <p:nvSpPr>
          <p:cNvPr id="552" name="Google Shape;55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53" name="Google Shape;553;p71"/>
          <p:cNvSpPr txBox="1"/>
          <p:nvPr/>
        </p:nvSpPr>
        <p:spPr>
          <a:xfrm>
            <a:off x="413250" y="2878300"/>
            <a:ext cx="8317500" cy="5232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200">
                <a:solidFill>
                  <a:srgbClr val="00FF00"/>
                </a:solidFill>
                <a:latin typeface="Montserrat"/>
                <a:ea typeface="Montserrat"/>
                <a:cs typeface="Montserrat"/>
                <a:sym typeface="Montserrat"/>
              </a:rPr>
              <a:t>Task 5</a:t>
            </a:r>
            <a:r>
              <a:rPr lang="en" sz="2200">
                <a:solidFill>
                  <a:srgbClr val="FFFFFF"/>
                </a:solidFill>
                <a:latin typeface="Montserrat"/>
                <a:ea typeface="Montserrat"/>
                <a:cs typeface="Montserrat"/>
                <a:sym typeface="Montserrat"/>
              </a:rPr>
              <a:t>- Plot the decision tree</a:t>
            </a:r>
            <a:endParaRPr sz="2200">
              <a:solidFill>
                <a:srgbClr val="FFFFFF"/>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59" name="Google Shape;559;p72"/>
          <p:cNvSpPr txBox="1"/>
          <p:nvPr>
            <p:ph type="title"/>
          </p:nvPr>
        </p:nvSpPr>
        <p:spPr>
          <a:xfrm>
            <a:off x="236100" y="72425"/>
            <a:ext cx="8671800" cy="27978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222">
                <a:solidFill>
                  <a:srgbClr val="FF00FF"/>
                </a:solidFill>
                <a:latin typeface="Montserrat"/>
                <a:ea typeface="Montserrat"/>
                <a:cs typeface="Montserrat"/>
                <a:sym typeface="Montserrat"/>
              </a:rPr>
              <a:t>Task 7</a:t>
            </a:r>
            <a:r>
              <a:rPr lang="en" sz="2222">
                <a:latin typeface="Montserrat"/>
                <a:ea typeface="Montserrat"/>
                <a:cs typeface="Montserrat"/>
                <a:sym typeface="Montserrat"/>
              </a:rPr>
              <a:t>- Overfitting Trees &amp; Maximum Depth</a:t>
            </a:r>
            <a:endParaRPr sz="2222">
              <a:latin typeface="Montserrat"/>
              <a:ea typeface="Montserrat"/>
              <a:cs typeface="Montserrat"/>
              <a:sym typeface="Montserrat"/>
            </a:endParaRPr>
          </a:p>
          <a:p>
            <a:pPr indent="0" lvl="0" marL="0" rtl="0" algn="l">
              <a:spcBef>
                <a:spcPts val="0"/>
              </a:spcBef>
              <a:spcAft>
                <a:spcPts val="0"/>
              </a:spcAft>
              <a:buNone/>
            </a:pPr>
            <a:r>
              <a:t/>
            </a:r>
            <a:endParaRPr sz="2222">
              <a:latin typeface="Montserrat"/>
              <a:ea typeface="Montserrat"/>
              <a:cs typeface="Montserrat"/>
              <a:sym typeface="Montserrat"/>
            </a:endParaRPr>
          </a:p>
          <a:p>
            <a:pPr indent="0" lvl="0" marL="0" rtl="0" algn="ctr">
              <a:spcBef>
                <a:spcPts val="0"/>
              </a:spcBef>
              <a:spcAft>
                <a:spcPts val="0"/>
              </a:spcAft>
              <a:buNone/>
            </a:pPr>
            <a:r>
              <a:rPr lang="en" sz="1822">
                <a:latin typeface="Montserrat"/>
                <a:ea typeface="Montserrat"/>
                <a:cs typeface="Montserrat"/>
                <a:sym typeface="Montserrat"/>
              </a:rPr>
              <a:t>Accuracy of the decision tree on the training set gets better as we allow the tree to grow to greater depths. Conversely, the accuracy measure of the predictions for the test set gets better initially and then worse at larger tree depths where it starts to overfit the data. This means it tries to take into account outliers in the training set and loses its general predictive accuracy.</a:t>
            </a:r>
            <a:endParaRPr sz="1822">
              <a:latin typeface="Montserrat"/>
              <a:ea typeface="Montserrat"/>
              <a:cs typeface="Montserrat"/>
              <a:sym typeface="Montserrat"/>
            </a:endParaRPr>
          </a:p>
          <a:p>
            <a:pPr indent="0" lvl="0" marL="0" rtl="0" algn="ctr">
              <a:spcBef>
                <a:spcPts val="0"/>
              </a:spcBef>
              <a:spcAft>
                <a:spcPts val="0"/>
              </a:spcAft>
              <a:buNone/>
            </a:pPr>
            <a:r>
              <a:rPr lang="en" sz="1822">
                <a:latin typeface="Montserrat"/>
                <a:ea typeface="Montserrat"/>
                <a:cs typeface="Montserrat"/>
                <a:sym typeface="Montserrat"/>
              </a:rPr>
              <a:t>Overfitting is a common problem with decision trees and can be circumvented by adjusting parameters like the tree depth or setting a minimum number of cases at each node.</a:t>
            </a:r>
            <a:endParaRPr sz="1822">
              <a:latin typeface="Montserrat"/>
              <a:ea typeface="Montserrat"/>
              <a:cs typeface="Montserrat"/>
              <a:sym typeface="Montserrat"/>
            </a:endParaRPr>
          </a:p>
        </p:txBody>
      </p:sp>
      <p:sp>
        <p:nvSpPr>
          <p:cNvPr id="560" name="Google Shape;560;p72"/>
          <p:cNvSpPr txBox="1"/>
          <p:nvPr>
            <p:ph type="title"/>
          </p:nvPr>
        </p:nvSpPr>
        <p:spPr>
          <a:xfrm>
            <a:off x="236100" y="3005125"/>
            <a:ext cx="8671800" cy="20517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00FF00"/>
                </a:solidFill>
                <a:latin typeface="Montserrat"/>
                <a:ea typeface="Montserrat"/>
                <a:cs typeface="Montserrat"/>
                <a:sym typeface="Montserrat"/>
              </a:rPr>
              <a:t>Task 8</a:t>
            </a:r>
            <a:r>
              <a:rPr lang="en" sz="2000">
                <a:solidFill>
                  <a:srgbClr val="FFFFFF"/>
                </a:solidFill>
                <a:latin typeface="Montserrat"/>
                <a:ea typeface="Montserrat"/>
                <a:cs typeface="Montserrat"/>
                <a:sym typeface="Montserrat"/>
              </a:rPr>
              <a:t> - K-Fold Cross Validated Predictions</a:t>
            </a:r>
            <a:endParaRPr sz="20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2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600">
                <a:solidFill>
                  <a:srgbClr val="FFFFFF"/>
                </a:solidFill>
                <a:latin typeface="Montserrat"/>
                <a:ea typeface="Montserrat"/>
                <a:cs typeface="Montserrat"/>
                <a:sym typeface="Montserrat"/>
              </a:rPr>
              <a:t>K-Fold cross validation is an important part of assessing the accuracy of any machine learning model. When we plotted our predicted vs measured redshifts we are able to see that for many our galaxies we were able to get a reasonably accurate prediction of redshift. However, there are also several outliers where our model does not give a good prediction.</a:t>
            </a:r>
            <a:endParaRPr sz="2222">
              <a:solidFill>
                <a:srgbClr val="FF00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nvSpPr>
        <p:spPr>
          <a:xfrm>
            <a:off x="1761100" y="1495525"/>
            <a:ext cx="5926200" cy="134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 name="Google Shape;97;p19"/>
          <p:cNvSpPr txBox="1"/>
          <p:nvPr/>
        </p:nvSpPr>
        <p:spPr>
          <a:xfrm>
            <a:off x="152200" y="198300"/>
            <a:ext cx="81207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rgbClr val="FFF2CC"/>
                </a:solidFill>
                <a:latin typeface="Montserrat"/>
                <a:ea typeface="Montserrat"/>
                <a:cs typeface="Montserrat"/>
                <a:sym typeface="Montserrat"/>
              </a:rPr>
              <a:t>EXISTING </a:t>
            </a:r>
            <a:endParaRPr b="1" sz="7200">
              <a:solidFill>
                <a:srgbClr val="FFF2CC"/>
              </a:solidFill>
              <a:latin typeface="Montserrat"/>
              <a:ea typeface="Montserrat"/>
              <a:cs typeface="Montserrat"/>
              <a:sym typeface="Montserrat"/>
            </a:endParaRPr>
          </a:p>
          <a:p>
            <a:pPr indent="0" lvl="0" marL="0" rtl="0" algn="l">
              <a:spcBef>
                <a:spcPts val="0"/>
              </a:spcBef>
              <a:spcAft>
                <a:spcPts val="0"/>
              </a:spcAft>
              <a:buNone/>
            </a:pPr>
            <a:r>
              <a:rPr b="1" lang="en" sz="7200">
                <a:solidFill>
                  <a:srgbClr val="FFF2CC"/>
                </a:solidFill>
                <a:latin typeface="Montserrat"/>
                <a:ea typeface="Montserrat"/>
                <a:cs typeface="Montserrat"/>
                <a:sym typeface="Montserrat"/>
              </a:rPr>
              <a:t>WORK </a:t>
            </a:r>
            <a:endParaRPr b="1" sz="7200">
              <a:solidFill>
                <a:srgbClr val="FFF2CC"/>
              </a:solidFill>
              <a:latin typeface="Montserrat"/>
              <a:ea typeface="Montserrat"/>
              <a:cs typeface="Montserrat"/>
              <a:sym typeface="Montserrat"/>
            </a:endParaRPr>
          </a:p>
          <a:p>
            <a:pPr indent="0" lvl="0" marL="0" rtl="0" algn="l">
              <a:spcBef>
                <a:spcPts val="0"/>
              </a:spcBef>
              <a:spcAft>
                <a:spcPts val="0"/>
              </a:spcAft>
              <a:buNone/>
            </a:pPr>
            <a:r>
              <a:rPr b="1" lang="en" sz="7200">
                <a:solidFill>
                  <a:srgbClr val="FFF2CC"/>
                </a:solidFill>
                <a:latin typeface="Montserrat"/>
                <a:ea typeface="Montserrat"/>
                <a:cs typeface="Montserrat"/>
                <a:sym typeface="Montserrat"/>
              </a:rPr>
              <a:t>WITH LIMITATIONS</a:t>
            </a:r>
            <a:endParaRPr b="1" sz="7200">
              <a:solidFill>
                <a:srgbClr val="FFF2CC"/>
              </a:solidFill>
              <a:latin typeface="Montserrat"/>
              <a:ea typeface="Montserrat"/>
              <a:cs typeface="Montserrat"/>
              <a:sym typeface="Montserrat"/>
            </a:endParaRPr>
          </a:p>
        </p:txBody>
      </p:sp>
      <p:pic>
        <p:nvPicPr>
          <p:cNvPr id="98" name="Google Shape;98;p19"/>
          <p:cNvPicPr preferRelativeResize="0"/>
          <p:nvPr/>
        </p:nvPicPr>
        <p:blipFill>
          <a:blip r:embed="rId4">
            <a:alphaModFix/>
          </a:blip>
          <a:stretch>
            <a:fillRect/>
          </a:stretch>
        </p:blipFill>
        <p:spPr>
          <a:xfrm>
            <a:off x="5289604" y="797750"/>
            <a:ext cx="3340125" cy="2501850"/>
          </a:xfrm>
          <a:prstGeom prst="rect">
            <a:avLst/>
          </a:prstGeom>
          <a:noFill/>
          <a:ln>
            <a:noFill/>
          </a:ln>
        </p:spPr>
      </p:pic>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73"/>
          <p:cNvSpPr txBox="1"/>
          <p:nvPr>
            <p:ph type="ctrTitle"/>
          </p:nvPr>
        </p:nvSpPr>
        <p:spPr>
          <a:xfrm>
            <a:off x="37800" y="1732050"/>
            <a:ext cx="4534200" cy="1679400"/>
          </a:xfrm>
          <a:prstGeom prst="rect">
            <a:avLst/>
          </a:prstGeom>
          <a:ln>
            <a:noFill/>
          </a:ln>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5422">
                <a:solidFill>
                  <a:srgbClr val="00FF00"/>
                </a:solidFill>
                <a:latin typeface="Times New Roman"/>
                <a:ea typeface="Times New Roman"/>
                <a:cs typeface="Times New Roman"/>
                <a:sym typeface="Times New Roman"/>
              </a:rPr>
              <a:t>The Classifier Model</a:t>
            </a:r>
            <a:endParaRPr b="1" sz="5422">
              <a:solidFill>
                <a:srgbClr val="00FF00"/>
              </a:solidFill>
              <a:latin typeface="Times New Roman"/>
              <a:ea typeface="Times New Roman"/>
              <a:cs typeface="Times New Roman"/>
              <a:sym typeface="Times New Roman"/>
            </a:endParaRPr>
          </a:p>
        </p:txBody>
      </p:sp>
      <p:sp>
        <p:nvSpPr>
          <p:cNvPr id="566" name="Google Shape;566;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67" name="Google Shape;567;p73"/>
          <p:cNvPicPr preferRelativeResize="0"/>
          <p:nvPr/>
        </p:nvPicPr>
        <p:blipFill>
          <a:blip r:embed="rId4">
            <a:alphaModFix/>
          </a:blip>
          <a:stretch>
            <a:fillRect/>
          </a:stretch>
        </p:blipFill>
        <p:spPr>
          <a:xfrm>
            <a:off x="4821250" y="1272213"/>
            <a:ext cx="4199900" cy="2599075"/>
          </a:xfrm>
          <a:prstGeom prst="rect">
            <a:avLst/>
          </a:prstGeom>
          <a:noFill/>
          <a:ln cap="flat" cmpd="sng" w="38100">
            <a:solidFill>
              <a:srgbClr val="FFFF00"/>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4"/>
          <p:cNvSpPr txBox="1"/>
          <p:nvPr>
            <p:ph idx="1" type="body"/>
          </p:nvPr>
        </p:nvSpPr>
        <p:spPr>
          <a:xfrm>
            <a:off x="311700" y="544125"/>
            <a:ext cx="8520600" cy="4467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a:solidFill>
                  <a:srgbClr val="6AA84F"/>
                </a:solidFill>
                <a:latin typeface="Montserrat"/>
                <a:ea typeface="Montserrat"/>
                <a:cs typeface="Montserrat"/>
                <a:sym typeface="Montserrat"/>
              </a:rPr>
              <a:t>Task 1</a:t>
            </a:r>
            <a:r>
              <a:rPr lang="en">
                <a:solidFill>
                  <a:srgbClr val="FFFFFF"/>
                </a:solidFill>
                <a:latin typeface="Montserrat"/>
                <a:ea typeface="Montserrat"/>
                <a:cs typeface="Montserrat"/>
                <a:sym typeface="Montserrat"/>
              </a:rPr>
              <a:t> </a:t>
            </a:r>
            <a:r>
              <a:rPr lang="en" sz="1600">
                <a:solidFill>
                  <a:srgbClr val="FFFFFF"/>
                </a:solidFill>
                <a:latin typeface="Montserrat"/>
                <a:ea typeface="Montserrat"/>
                <a:cs typeface="Montserrat"/>
                <a:sym typeface="Montserrat"/>
              </a:rPr>
              <a:t>Import the libraries</a:t>
            </a:r>
            <a:endParaRPr sz="1600">
              <a:solidFill>
                <a:srgbClr val="FFFFFF"/>
              </a:solidFill>
              <a:latin typeface="Montserrat"/>
              <a:ea typeface="Montserrat"/>
              <a:cs typeface="Montserrat"/>
              <a:sym typeface="Montserrat"/>
            </a:endParaRPr>
          </a:p>
        </p:txBody>
      </p:sp>
      <p:sp>
        <p:nvSpPr>
          <p:cNvPr id="573" name="Google Shape;57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74" name="Google Shape;574;p74"/>
          <p:cNvSpPr txBox="1"/>
          <p:nvPr>
            <p:ph idx="1" type="body"/>
          </p:nvPr>
        </p:nvSpPr>
        <p:spPr>
          <a:xfrm>
            <a:off x="311700" y="1224900"/>
            <a:ext cx="8520600" cy="8217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a:solidFill>
                  <a:srgbClr val="F1C232"/>
                </a:solidFill>
                <a:latin typeface="Montserrat"/>
                <a:ea typeface="Montserrat"/>
                <a:cs typeface="Montserrat"/>
                <a:sym typeface="Montserrat"/>
              </a:rPr>
              <a:t>Task 2 </a:t>
            </a:r>
            <a:r>
              <a:rPr lang="en" sz="1600">
                <a:solidFill>
                  <a:srgbClr val="FFFFFF"/>
                </a:solidFill>
                <a:latin typeface="Montserrat"/>
                <a:ea typeface="Montserrat"/>
                <a:cs typeface="Montserrat"/>
                <a:sym typeface="Montserrat"/>
              </a:rPr>
              <a:t>Splitting the data</a:t>
            </a:r>
            <a:endParaRPr sz="1600">
              <a:solidFill>
                <a:srgbClr val="FFFFFF"/>
              </a:solidFill>
              <a:latin typeface="Montserrat"/>
              <a:ea typeface="Montserrat"/>
              <a:cs typeface="Montserrat"/>
              <a:sym typeface="Montserrat"/>
            </a:endParaRPr>
          </a:p>
          <a:p>
            <a:pPr indent="0" lvl="0" marL="0" rtl="0" algn="ctr">
              <a:lnSpc>
                <a:spcPct val="90000"/>
              </a:lnSpc>
              <a:spcBef>
                <a:spcPts val="1200"/>
              </a:spcBef>
              <a:spcAft>
                <a:spcPts val="1200"/>
              </a:spcAft>
              <a:buNone/>
            </a:pPr>
            <a:r>
              <a:rPr lang="en" sz="1600">
                <a:solidFill>
                  <a:srgbClr val="FFFFFF"/>
                </a:solidFill>
                <a:latin typeface="Montserrat"/>
                <a:ea typeface="Montserrat"/>
                <a:cs typeface="Montserrat"/>
                <a:sym typeface="Montserrat"/>
              </a:rPr>
              <a:t>The data is splitted into 70% training dataset and 30% testing dataset.</a:t>
            </a:r>
            <a:endParaRPr sz="1600">
              <a:solidFill>
                <a:srgbClr val="FFFFFF"/>
              </a:solidFill>
              <a:latin typeface="Montserrat"/>
              <a:ea typeface="Montserrat"/>
              <a:cs typeface="Montserrat"/>
              <a:sym typeface="Montserrat"/>
            </a:endParaRPr>
          </a:p>
        </p:txBody>
      </p:sp>
      <p:sp>
        <p:nvSpPr>
          <p:cNvPr id="575" name="Google Shape;575;p74"/>
          <p:cNvSpPr txBox="1"/>
          <p:nvPr>
            <p:ph idx="1" type="body"/>
          </p:nvPr>
        </p:nvSpPr>
        <p:spPr>
          <a:xfrm>
            <a:off x="311700" y="2280675"/>
            <a:ext cx="8520600" cy="5019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90000"/>
              </a:lnSpc>
              <a:spcBef>
                <a:spcPts val="0"/>
              </a:spcBef>
              <a:spcAft>
                <a:spcPts val="1200"/>
              </a:spcAft>
              <a:buNone/>
            </a:pPr>
            <a:r>
              <a:rPr lang="en">
                <a:solidFill>
                  <a:srgbClr val="FF76FB"/>
                </a:solidFill>
                <a:latin typeface="Montserrat"/>
                <a:ea typeface="Montserrat"/>
                <a:cs typeface="Montserrat"/>
                <a:sym typeface="Montserrat"/>
              </a:rPr>
              <a:t>Task 3 </a:t>
            </a:r>
            <a:r>
              <a:rPr lang="en" sz="1600">
                <a:solidFill>
                  <a:srgbClr val="FFFFFF"/>
                </a:solidFill>
                <a:latin typeface="Montserrat"/>
                <a:ea typeface="Montserrat"/>
                <a:cs typeface="Montserrat"/>
                <a:sym typeface="Montserrat"/>
              </a:rPr>
              <a:t>Generate feature target</a:t>
            </a:r>
            <a:endParaRPr sz="1600">
              <a:solidFill>
                <a:srgbClr val="FFFFFF"/>
              </a:solidFill>
              <a:latin typeface="Montserrat"/>
              <a:ea typeface="Montserrat"/>
              <a:cs typeface="Montserrat"/>
              <a:sym typeface="Montserrat"/>
            </a:endParaRPr>
          </a:p>
        </p:txBody>
      </p:sp>
      <p:sp>
        <p:nvSpPr>
          <p:cNvPr id="576" name="Google Shape;576;p74"/>
          <p:cNvSpPr txBox="1"/>
          <p:nvPr>
            <p:ph idx="1" type="body"/>
          </p:nvPr>
        </p:nvSpPr>
        <p:spPr>
          <a:xfrm>
            <a:off x="311700" y="3016650"/>
            <a:ext cx="8520600" cy="1262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ctr">
              <a:lnSpc>
                <a:spcPct val="90000"/>
              </a:lnSpc>
              <a:spcBef>
                <a:spcPts val="0"/>
              </a:spcBef>
              <a:spcAft>
                <a:spcPts val="0"/>
              </a:spcAft>
              <a:buNone/>
            </a:pPr>
            <a:r>
              <a:rPr lang="en">
                <a:solidFill>
                  <a:srgbClr val="64A0D6"/>
                </a:solidFill>
                <a:latin typeface="Montserrat"/>
                <a:ea typeface="Montserrat"/>
                <a:cs typeface="Montserrat"/>
                <a:sym typeface="Montserrat"/>
              </a:rPr>
              <a:t>Task 4 </a:t>
            </a:r>
            <a:r>
              <a:rPr lang="en" sz="1600">
                <a:solidFill>
                  <a:srgbClr val="FFFFFF"/>
                </a:solidFill>
                <a:latin typeface="Montserrat"/>
                <a:ea typeface="Montserrat"/>
                <a:cs typeface="Montserrat"/>
                <a:sym typeface="Montserrat"/>
              </a:rPr>
              <a:t>Training the decision tree classifier</a:t>
            </a:r>
            <a:endParaRPr sz="1600">
              <a:solidFill>
                <a:srgbClr val="FFFFFF"/>
              </a:solidFill>
              <a:latin typeface="Montserrat"/>
              <a:ea typeface="Montserrat"/>
              <a:cs typeface="Montserrat"/>
              <a:sym typeface="Montserrat"/>
            </a:endParaRPr>
          </a:p>
          <a:p>
            <a:pPr indent="0" lvl="0" marL="0" rtl="0" algn="ctr">
              <a:lnSpc>
                <a:spcPct val="90000"/>
              </a:lnSpc>
              <a:spcBef>
                <a:spcPts val="1200"/>
              </a:spcBef>
              <a:spcAft>
                <a:spcPts val="1200"/>
              </a:spcAft>
              <a:buNone/>
            </a:pPr>
            <a:r>
              <a:rPr lang="en" sz="1600">
                <a:solidFill>
                  <a:srgbClr val="FFFFFF"/>
                </a:solidFill>
                <a:latin typeface="Montserrat"/>
                <a:ea typeface="Montserrat"/>
                <a:cs typeface="Montserrat"/>
                <a:sym typeface="Montserrat"/>
              </a:rPr>
              <a:t>Here, we train the classifier with train features and train targets and get the prediction for test features. We get the information about predicted class and actual class.</a:t>
            </a:r>
            <a:endParaRPr>
              <a:solidFill>
                <a:srgbClr val="64A0D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82" name="Google Shape;582;p75"/>
          <p:cNvSpPr txBox="1"/>
          <p:nvPr>
            <p:ph idx="1" type="body"/>
          </p:nvPr>
        </p:nvSpPr>
        <p:spPr>
          <a:xfrm>
            <a:off x="311700" y="406300"/>
            <a:ext cx="8520600" cy="1836000"/>
          </a:xfrm>
          <a:prstGeom prst="rect">
            <a:avLst/>
          </a:prstGeom>
          <a:ln cap="flat" cmpd="sng" w="19050">
            <a:solidFill>
              <a:srgbClr val="FFFFFF"/>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solidFill>
                  <a:srgbClr val="8E7CC3"/>
                </a:solidFill>
                <a:latin typeface="Montserrat"/>
                <a:ea typeface="Montserrat"/>
                <a:cs typeface="Montserrat"/>
                <a:sym typeface="Montserrat"/>
              </a:rPr>
              <a:t>Task 5</a:t>
            </a:r>
            <a:r>
              <a:rPr lang="en">
                <a:solidFill>
                  <a:srgbClr val="64A0D6"/>
                </a:solidFill>
                <a:latin typeface="Montserrat"/>
                <a:ea typeface="Montserrat"/>
                <a:cs typeface="Montserrat"/>
                <a:sym typeface="Montserrat"/>
              </a:rPr>
              <a:t> </a:t>
            </a:r>
            <a:r>
              <a:rPr lang="en" sz="1600">
                <a:solidFill>
                  <a:srgbClr val="FFFFFF"/>
                </a:solidFill>
                <a:latin typeface="Montserrat"/>
                <a:ea typeface="Montserrat"/>
                <a:cs typeface="Montserrat"/>
                <a:sym typeface="Montserrat"/>
              </a:rPr>
              <a:t>Work on the decision tree classifier</a:t>
            </a:r>
            <a:endParaRPr sz="1600">
              <a:solidFill>
                <a:srgbClr val="FFFFFF"/>
              </a:solidFill>
              <a:latin typeface="Montserrat"/>
              <a:ea typeface="Montserrat"/>
              <a:cs typeface="Montserrat"/>
              <a:sym typeface="Montserrat"/>
            </a:endParaRPr>
          </a:p>
          <a:p>
            <a:pPr indent="0" lvl="0" marL="0" rtl="0" algn="ctr">
              <a:lnSpc>
                <a:spcPct val="90000"/>
              </a:lnSpc>
              <a:spcBef>
                <a:spcPts val="1200"/>
              </a:spcBef>
              <a:spcAft>
                <a:spcPts val="1200"/>
              </a:spcAft>
              <a:buNone/>
            </a:pPr>
            <a:r>
              <a:rPr lang="en" sz="1600">
                <a:solidFill>
                  <a:srgbClr val="FFFFFF"/>
                </a:solidFill>
                <a:latin typeface="Montserrat"/>
                <a:ea typeface="Montserrat"/>
                <a:cs typeface="Montserrat"/>
                <a:sym typeface="Montserrat"/>
              </a:rPr>
              <a:t>Here, we first create a function that plots the confusion matrix. Confusion matrix is a table used to measure the performance of classifier(in this case the Decision tree classifier) on a set of test dataset for which the true values are known. We also make a function that calculates the </a:t>
            </a:r>
            <a:r>
              <a:rPr lang="en" sz="1600">
                <a:solidFill>
                  <a:srgbClr val="FFFFFF"/>
                </a:solidFill>
                <a:latin typeface="Montserrat"/>
                <a:ea typeface="Montserrat"/>
                <a:cs typeface="Montserrat"/>
                <a:sym typeface="Montserrat"/>
              </a:rPr>
              <a:t>accuracy.</a:t>
            </a:r>
            <a:endParaRPr>
              <a:solidFill>
                <a:srgbClr val="64A0D6"/>
              </a:solidFill>
            </a:endParaRPr>
          </a:p>
        </p:txBody>
      </p:sp>
      <p:sp>
        <p:nvSpPr>
          <p:cNvPr id="583" name="Google Shape;583;p75"/>
          <p:cNvSpPr txBox="1"/>
          <p:nvPr>
            <p:ph idx="1" type="body"/>
          </p:nvPr>
        </p:nvSpPr>
        <p:spPr>
          <a:xfrm>
            <a:off x="311700" y="2481373"/>
            <a:ext cx="8520600" cy="16767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a:solidFill>
                  <a:schemeClr val="accent6"/>
                </a:solidFill>
                <a:latin typeface="Montserrat"/>
                <a:ea typeface="Montserrat"/>
                <a:cs typeface="Montserrat"/>
                <a:sym typeface="Montserrat"/>
              </a:rPr>
              <a:t>Task 6</a:t>
            </a:r>
            <a:r>
              <a:rPr lang="en">
                <a:solidFill>
                  <a:schemeClr val="accent6"/>
                </a:solidFill>
                <a:latin typeface="Montserrat"/>
                <a:ea typeface="Montserrat"/>
                <a:cs typeface="Montserrat"/>
                <a:sym typeface="Montserrat"/>
              </a:rPr>
              <a:t> </a:t>
            </a:r>
            <a:r>
              <a:rPr lang="en" sz="1600">
                <a:solidFill>
                  <a:srgbClr val="FFFFFF"/>
                </a:solidFill>
                <a:latin typeface="Montserrat"/>
                <a:ea typeface="Montserrat"/>
                <a:cs typeface="Montserrat"/>
                <a:sym typeface="Montserrat"/>
              </a:rPr>
              <a:t>Random forest classifier</a:t>
            </a:r>
            <a:endParaRPr sz="1600">
              <a:solidFill>
                <a:srgbClr val="FFFFFF"/>
              </a:solidFill>
              <a:latin typeface="Montserrat"/>
              <a:ea typeface="Montserrat"/>
              <a:cs typeface="Montserrat"/>
              <a:sym typeface="Montserrat"/>
            </a:endParaRPr>
          </a:p>
          <a:p>
            <a:pPr indent="0" lvl="0" marL="0" rtl="0" algn="ctr">
              <a:lnSpc>
                <a:spcPct val="90000"/>
              </a:lnSpc>
              <a:spcBef>
                <a:spcPts val="1200"/>
              </a:spcBef>
              <a:spcAft>
                <a:spcPts val="1200"/>
              </a:spcAft>
              <a:buNone/>
            </a:pPr>
            <a:r>
              <a:rPr lang="en" sz="1600">
                <a:solidFill>
                  <a:srgbClr val="FFFFFF"/>
                </a:solidFill>
                <a:latin typeface="Montserrat"/>
                <a:ea typeface="Montserrat"/>
                <a:cs typeface="Montserrat"/>
                <a:sym typeface="Montserrat"/>
              </a:rPr>
              <a:t>We create a function that predicts the actual value, using the 10-fold validation and cross_val_predict. We instantiate random forest classifier and calculates the accuracy score using the function. After getting the accuracy score, we plot the confusion matrix.</a:t>
            </a:r>
            <a:endParaRPr sz="1600">
              <a:solidFill>
                <a:srgbClr val="FFFFFF"/>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89" name="Google Shape;589;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90" name="Google Shape;590;p76"/>
          <p:cNvPicPr preferRelativeResize="0"/>
          <p:nvPr/>
        </p:nvPicPr>
        <p:blipFill>
          <a:blip r:embed="rId3">
            <a:alphaModFix/>
          </a:blip>
          <a:stretch>
            <a:fillRect/>
          </a:stretch>
        </p:blipFill>
        <p:spPr>
          <a:xfrm>
            <a:off x="0" y="0"/>
            <a:ext cx="9144000" cy="5143500"/>
          </a:xfrm>
          <a:prstGeom prst="rect">
            <a:avLst/>
          </a:prstGeom>
          <a:noFill/>
          <a:ln>
            <a:noFill/>
          </a:ln>
        </p:spPr>
      </p:pic>
      <p:sp>
        <p:nvSpPr>
          <p:cNvPr id="591" name="Google Shape;591;p76"/>
          <p:cNvSpPr txBox="1"/>
          <p:nvPr>
            <p:ph type="ctrTitle"/>
          </p:nvPr>
        </p:nvSpPr>
        <p:spPr>
          <a:xfrm>
            <a:off x="311708" y="5191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accent6"/>
                </a:solidFill>
                <a:latin typeface="Times New Roman"/>
                <a:ea typeface="Times New Roman"/>
                <a:cs typeface="Times New Roman"/>
                <a:sym typeface="Times New Roman"/>
              </a:rPr>
              <a:t>Implementation and Coding with Snapshot of Project </a:t>
            </a:r>
            <a:endParaRPr>
              <a:solidFill>
                <a:schemeClr val="accent6"/>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97" name="Google Shape;597;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98" name="Google Shape;598;p77"/>
          <p:cNvPicPr preferRelativeResize="0"/>
          <p:nvPr/>
        </p:nvPicPr>
        <p:blipFill>
          <a:blip r:embed="rId3">
            <a:alphaModFix/>
          </a:blip>
          <a:stretch>
            <a:fillRect/>
          </a:stretch>
        </p:blipFill>
        <p:spPr>
          <a:xfrm>
            <a:off x="7179" y="0"/>
            <a:ext cx="9129685" cy="5143500"/>
          </a:xfrm>
          <a:prstGeom prst="rect">
            <a:avLst/>
          </a:prstGeom>
          <a:noFill/>
          <a:ln>
            <a:noFill/>
          </a:ln>
        </p:spPr>
      </p:pic>
      <p:sp>
        <p:nvSpPr>
          <p:cNvPr id="599" name="Google Shape;599;p77"/>
          <p:cNvSpPr txBox="1"/>
          <p:nvPr>
            <p:ph type="ctrTitle"/>
          </p:nvPr>
        </p:nvSpPr>
        <p:spPr>
          <a:xfrm>
            <a:off x="1581150" y="1708350"/>
            <a:ext cx="5981700" cy="1726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00FFFF"/>
                </a:solidFill>
                <a:latin typeface="Montserrat"/>
                <a:ea typeface="Montserrat"/>
                <a:cs typeface="Montserrat"/>
                <a:sym typeface="Montserrat"/>
              </a:rPr>
              <a:t>Building a </a:t>
            </a:r>
            <a:endParaRPr b="1">
              <a:solidFill>
                <a:srgbClr val="00FFFF"/>
              </a:solidFill>
              <a:latin typeface="Montserrat"/>
              <a:ea typeface="Montserrat"/>
              <a:cs typeface="Montserrat"/>
              <a:sym typeface="Montserrat"/>
            </a:endParaRPr>
          </a:p>
          <a:p>
            <a:pPr indent="0" lvl="0" marL="0" rtl="0" algn="ctr">
              <a:spcBef>
                <a:spcPts val="0"/>
              </a:spcBef>
              <a:spcAft>
                <a:spcPts val="0"/>
              </a:spcAft>
              <a:buNone/>
            </a:pPr>
            <a:r>
              <a:rPr b="1" lang="en">
                <a:solidFill>
                  <a:srgbClr val="00FFFF"/>
                </a:solidFill>
                <a:latin typeface="Montserrat"/>
                <a:ea typeface="Montserrat"/>
                <a:cs typeface="Montserrat"/>
                <a:sym typeface="Montserrat"/>
              </a:rPr>
              <a:t>Regression Model</a:t>
            </a:r>
            <a:endParaRPr b="1">
              <a:solidFill>
                <a:srgbClr val="00FFFF"/>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05" name="Google Shape;605;p7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06" name="Google Shape;606;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7" name="Google Shape;607;p78"/>
          <p:cNvPicPr preferRelativeResize="0"/>
          <p:nvPr/>
        </p:nvPicPr>
        <p:blipFill>
          <a:blip r:embed="rId3">
            <a:alphaModFix/>
          </a:blip>
          <a:stretch>
            <a:fillRect/>
          </a:stretch>
        </p:blipFill>
        <p:spPr>
          <a:xfrm>
            <a:off x="248603" y="0"/>
            <a:ext cx="8646795"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13" name="Google Shape;613;p79"/>
          <p:cNvPicPr preferRelativeResize="0"/>
          <p:nvPr/>
        </p:nvPicPr>
        <p:blipFill rotWithShape="1">
          <a:blip r:embed="rId3">
            <a:alphaModFix/>
          </a:blip>
          <a:srcRect b="15639" l="0" r="0" t="1613"/>
          <a:stretch/>
        </p:blipFill>
        <p:spPr>
          <a:xfrm>
            <a:off x="1239500" y="1004675"/>
            <a:ext cx="4826150" cy="4052175"/>
          </a:xfrm>
          <a:prstGeom prst="rect">
            <a:avLst/>
          </a:prstGeom>
          <a:noFill/>
          <a:ln cap="flat" cmpd="sng" w="9525">
            <a:solidFill>
              <a:srgbClr val="FF0000"/>
            </a:solidFill>
            <a:prstDash val="solid"/>
            <a:round/>
            <a:headEnd len="sm" w="sm" type="none"/>
            <a:tailEnd len="sm" w="sm" type="none"/>
          </a:ln>
        </p:spPr>
      </p:pic>
      <p:pic>
        <p:nvPicPr>
          <p:cNvPr id="614" name="Google Shape;614;p79"/>
          <p:cNvPicPr preferRelativeResize="0"/>
          <p:nvPr/>
        </p:nvPicPr>
        <p:blipFill rotWithShape="1">
          <a:blip r:embed="rId3">
            <a:alphaModFix/>
          </a:blip>
          <a:srcRect b="0" l="9645" r="26558" t="85586"/>
          <a:stretch/>
        </p:blipFill>
        <p:spPr>
          <a:xfrm>
            <a:off x="6105025" y="2683638"/>
            <a:ext cx="3028200" cy="694225"/>
          </a:xfrm>
          <a:prstGeom prst="rect">
            <a:avLst/>
          </a:prstGeom>
          <a:noFill/>
          <a:ln cap="flat" cmpd="sng" w="9525">
            <a:solidFill>
              <a:srgbClr val="FF0000"/>
            </a:solidFill>
            <a:prstDash val="solid"/>
            <a:round/>
            <a:headEnd len="sm" w="sm" type="none"/>
            <a:tailEnd len="sm" w="sm" type="none"/>
          </a:ln>
        </p:spPr>
      </p:pic>
      <p:sp>
        <p:nvSpPr>
          <p:cNvPr id="615" name="Google Shape;615;p79"/>
          <p:cNvSpPr txBox="1"/>
          <p:nvPr>
            <p:ph type="title"/>
          </p:nvPr>
        </p:nvSpPr>
        <p:spPr>
          <a:xfrm>
            <a:off x="1278875" y="191788"/>
            <a:ext cx="10899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00FFFF"/>
                </a:solidFill>
                <a:latin typeface="Montserrat"/>
                <a:ea typeface="Montserrat"/>
                <a:cs typeface="Montserrat"/>
                <a:sym typeface="Montserrat"/>
              </a:rPr>
              <a:t>Task 1</a:t>
            </a:r>
            <a:endParaRPr sz="2200">
              <a:latin typeface="Montserrat"/>
              <a:ea typeface="Montserrat"/>
              <a:cs typeface="Montserrat"/>
              <a:sym typeface="Montserrat"/>
            </a:endParaRPr>
          </a:p>
        </p:txBody>
      </p:sp>
      <p:sp>
        <p:nvSpPr>
          <p:cNvPr id="616" name="Google Shape;616;p79"/>
          <p:cNvSpPr txBox="1"/>
          <p:nvPr>
            <p:ph idx="4294967295" type="body"/>
          </p:nvPr>
        </p:nvSpPr>
        <p:spPr>
          <a:xfrm>
            <a:off x="110225" y="2743188"/>
            <a:ext cx="10899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2200">
                <a:solidFill>
                  <a:srgbClr val="00FF00"/>
                </a:solidFill>
                <a:latin typeface="Montserrat"/>
                <a:ea typeface="Montserrat"/>
                <a:cs typeface="Montserrat"/>
                <a:sym typeface="Montserrat"/>
              </a:rPr>
              <a:t>Task 2</a:t>
            </a:r>
            <a:endParaRPr sz="2200">
              <a:solidFill>
                <a:srgbClr val="FFFFFF"/>
              </a:solidFill>
              <a:latin typeface="Montserrat"/>
              <a:ea typeface="Montserrat"/>
              <a:cs typeface="Montserrat"/>
              <a:sym typeface="Montserrat"/>
            </a:endParaRPr>
          </a:p>
        </p:txBody>
      </p:sp>
      <p:cxnSp>
        <p:nvCxnSpPr>
          <p:cNvPr id="617" name="Google Shape;617;p79"/>
          <p:cNvCxnSpPr>
            <a:stCxn id="615" idx="3"/>
            <a:endCxn id="618" idx="1"/>
          </p:cNvCxnSpPr>
          <p:nvPr/>
        </p:nvCxnSpPr>
        <p:spPr>
          <a:xfrm>
            <a:off x="2368775" y="479338"/>
            <a:ext cx="543900" cy="0"/>
          </a:xfrm>
          <a:prstGeom prst="straightConnector1">
            <a:avLst/>
          </a:prstGeom>
          <a:noFill/>
          <a:ln cap="flat" cmpd="sng" w="9525">
            <a:solidFill>
              <a:srgbClr val="FFFFFF"/>
            </a:solidFill>
            <a:prstDash val="solid"/>
            <a:round/>
            <a:headEnd len="med" w="med" type="none"/>
            <a:tailEnd len="med" w="med" type="triangle"/>
          </a:ln>
        </p:spPr>
      </p:cxnSp>
      <p:cxnSp>
        <p:nvCxnSpPr>
          <p:cNvPr id="619" name="Google Shape;619;p79"/>
          <p:cNvCxnSpPr>
            <a:stCxn id="616" idx="2"/>
          </p:cNvCxnSpPr>
          <p:nvPr/>
        </p:nvCxnSpPr>
        <p:spPr>
          <a:xfrm flipH="1" rot="-5400000">
            <a:off x="774275" y="3199188"/>
            <a:ext cx="392400" cy="630600"/>
          </a:xfrm>
          <a:prstGeom prst="curvedConnector2">
            <a:avLst/>
          </a:prstGeom>
          <a:noFill/>
          <a:ln cap="flat" cmpd="sng" w="9525">
            <a:solidFill>
              <a:srgbClr val="FFFFFF"/>
            </a:solidFill>
            <a:prstDash val="solid"/>
            <a:round/>
            <a:headEnd len="med" w="med" type="none"/>
            <a:tailEnd len="med" w="med" type="none"/>
          </a:ln>
        </p:spPr>
      </p:cxnSp>
      <p:cxnSp>
        <p:nvCxnSpPr>
          <p:cNvPr id="620" name="Google Shape;620;p79"/>
          <p:cNvCxnSpPr>
            <a:stCxn id="616" idx="0"/>
          </p:cNvCxnSpPr>
          <p:nvPr/>
        </p:nvCxnSpPr>
        <p:spPr>
          <a:xfrm rot="-5400000">
            <a:off x="743975" y="2189088"/>
            <a:ext cx="465300" cy="642900"/>
          </a:xfrm>
          <a:prstGeom prst="curvedConnector2">
            <a:avLst/>
          </a:prstGeom>
          <a:noFill/>
          <a:ln cap="flat" cmpd="sng" w="9525">
            <a:solidFill>
              <a:srgbClr val="FFFFFF"/>
            </a:solidFill>
            <a:prstDash val="solid"/>
            <a:round/>
            <a:headEnd len="med" w="med" type="none"/>
            <a:tailEnd len="med" w="med" type="none"/>
          </a:ln>
        </p:spPr>
      </p:cxnSp>
      <p:pic>
        <p:nvPicPr>
          <p:cNvPr id="621" name="Google Shape;621;p79"/>
          <p:cNvPicPr preferRelativeResize="0"/>
          <p:nvPr/>
        </p:nvPicPr>
        <p:blipFill rotWithShape="1">
          <a:blip r:embed="rId4">
            <a:alphaModFix/>
          </a:blip>
          <a:srcRect b="53594" l="7911" r="40108" t="27902"/>
          <a:stretch/>
        </p:blipFill>
        <p:spPr>
          <a:xfrm>
            <a:off x="2912675" y="72425"/>
            <a:ext cx="4753123" cy="951650"/>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27" name="Google Shape;627;p80"/>
          <p:cNvPicPr preferRelativeResize="0"/>
          <p:nvPr/>
        </p:nvPicPr>
        <p:blipFill>
          <a:blip r:embed="rId3">
            <a:alphaModFix/>
          </a:blip>
          <a:stretch>
            <a:fillRect/>
          </a:stretch>
        </p:blipFill>
        <p:spPr>
          <a:xfrm>
            <a:off x="1711600" y="1211775"/>
            <a:ext cx="5720776" cy="3558050"/>
          </a:xfrm>
          <a:prstGeom prst="rect">
            <a:avLst/>
          </a:prstGeom>
          <a:noFill/>
          <a:ln cap="flat" cmpd="sng" w="9525">
            <a:solidFill>
              <a:srgbClr val="FF0000"/>
            </a:solidFill>
            <a:prstDash val="solid"/>
            <a:round/>
            <a:headEnd len="sm" w="sm" type="none"/>
            <a:tailEnd len="sm" w="sm" type="none"/>
          </a:ln>
        </p:spPr>
      </p:pic>
      <p:sp>
        <p:nvSpPr>
          <p:cNvPr id="628" name="Google Shape;628;p80"/>
          <p:cNvSpPr txBox="1"/>
          <p:nvPr>
            <p:ph idx="4294967295" type="body"/>
          </p:nvPr>
        </p:nvSpPr>
        <p:spPr>
          <a:xfrm>
            <a:off x="524550" y="382800"/>
            <a:ext cx="80949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en" sz="2200">
                <a:solidFill>
                  <a:srgbClr val="FFFF00"/>
                </a:solidFill>
                <a:latin typeface="Montserrat"/>
                <a:ea typeface="Montserrat"/>
                <a:cs typeface="Montserrat"/>
                <a:sym typeface="Montserrat"/>
              </a:rPr>
              <a:t>Task 3</a:t>
            </a:r>
            <a:r>
              <a:rPr lang="en" sz="2200">
                <a:solidFill>
                  <a:srgbClr val="FFFFFF"/>
                </a:solidFill>
                <a:latin typeface="Montserrat"/>
                <a:ea typeface="Montserrat"/>
                <a:cs typeface="Montserrat"/>
                <a:sym typeface="Montserrat"/>
              </a:rPr>
              <a:t>- Implementation of the function median_diff</a:t>
            </a:r>
            <a:endParaRPr sz="8800">
              <a:solidFill>
                <a:srgbClr val="00FF00"/>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34" name="Google Shape;634;p81"/>
          <p:cNvPicPr preferRelativeResize="0"/>
          <p:nvPr/>
        </p:nvPicPr>
        <p:blipFill>
          <a:blip r:embed="rId3">
            <a:alphaModFix/>
          </a:blip>
          <a:stretch>
            <a:fillRect/>
          </a:stretch>
        </p:blipFill>
        <p:spPr>
          <a:xfrm>
            <a:off x="1587825" y="135125"/>
            <a:ext cx="5968349" cy="48732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40" name="Google Shape;640;p82"/>
          <p:cNvPicPr preferRelativeResize="0"/>
          <p:nvPr/>
        </p:nvPicPr>
        <p:blipFill rotWithShape="1">
          <a:blip r:embed="rId3">
            <a:alphaModFix/>
          </a:blip>
          <a:srcRect b="0" l="1234" r="0" t="0"/>
          <a:stretch/>
        </p:blipFill>
        <p:spPr>
          <a:xfrm>
            <a:off x="0" y="867575"/>
            <a:ext cx="6320574" cy="3899150"/>
          </a:xfrm>
          <a:prstGeom prst="rect">
            <a:avLst/>
          </a:prstGeom>
          <a:noFill/>
          <a:ln cap="flat" cmpd="sng" w="9525">
            <a:solidFill>
              <a:srgbClr val="FF0000"/>
            </a:solidFill>
            <a:prstDash val="solid"/>
            <a:round/>
            <a:headEnd len="sm" w="sm" type="none"/>
            <a:tailEnd len="sm" w="sm" type="none"/>
          </a:ln>
        </p:spPr>
      </p:pic>
      <p:sp>
        <p:nvSpPr>
          <p:cNvPr id="641" name="Google Shape;641;p82"/>
          <p:cNvSpPr txBox="1"/>
          <p:nvPr/>
        </p:nvSpPr>
        <p:spPr>
          <a:xfrm>
            <a:off x="179100" y="183425"/>
            <a:ext cx="8785800" cy="5232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2200">
                <a:solidFill>
                  <a:srgbClr val="00FFFF"/>
                </a:solidFill>
                <a:latin typeface="Montserrat"/>
                <a:ea typeface="Montserrat"/>
                <a:cs typeface="Montserrat"/>
                <a:sym typeface="Montserrat"/>
              </a:rPr>
              <a:t>Task 4</a:t>
            </a:r>
            <a:r>
              <a:rPr lang="en" sz="2200">
                <a:solidFill>
                  <a:srgbClr val="FFFFFF"/>
                </a:solidFill>
                <a:latin typeface="Montserrat"/>
                <a:ea typeface="Montserrat"/>
                <a:cs typeface="Montserrat"/>
                <a:sym typeface="Montserrat"/>
              </a:rPr>
              <a:t>- Splitting the data &amp; Validation of decision tree model</a:t>
            </a:r>
            <a:endParaRPr sz="2200">
              <a:solidFill>
                <a:srgbClr val="FFFFFF"/>
              </a:solidFill>
              <a:latin typeface="Montserrat"/>
              <a:ea typeface="Montserrat"/>
              <a:cs typeface="Montserrat"/>
              <a:sym typeface="Montserrat"/>
            </a:endParaRPr>
          </a:p>
        </p:txBody>
      </p:sp>
      <p:pic>
        <p:nvPicPr>
          <p:cNvPr id="642" name="Google Shape;642;p82"/>
          <p:cNvPicPr preferRelativeResize="0"/>
          <p:nvPr/>
        </p:nvPicPr>
        <p:blipFill>
          <a:blip r:embed="rId4">
            <a:alphaModFix/>
          </a:blip>
          <a:stretch>
            <a:fillRect/>
          </a:stretch>
        </p:blipFill>
        <p:spPr>
          <a:xfrm>
            <a:off x="4982000" y="2181350"/>
            <a:ext cx="4162001" cy="29621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nvSpPr>
        <p:spPr>
          <a:xfrm>
            <a:off x="2129625" y="1232950"/>
            <a:ext cx="52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p:txBody>
      </p:sp>
      <p:sp>
        <p:nvSpPr>
          <p:cNvPr id="105" name="Google Shape;105;p20"/>
          <p:cNvSpPr txBox="1"/>
          <p:nvPr/>
        </p:nvSpPr>
        <p:spPr>
          <a:xfrm>
            <a:off x="246475" y="209725"/>
            <a:ext cx="5677800" cy="2647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Annie Jump Cannon was an extremely productive classifier. Between 1911 and 1915, she classified 5,000 stars a month, resulting in an incredible set of over 200,000 stars that eventually formed the Henry Draper catalogue. Despite Annie Cannon's incredible effort, she wouldn't be able to keep up with today's </a:t>
            </a:r>
            <a:r>
              <a:rPr lang="en" sz="1600">
                <a:solidFill>
                  <a:srgbClr val="00FFFF"/>
                </a:solidFill>
                <a:latin typeface="Montserrat"/>
                <a:ea typeface="Montserrat"/>
                <a:cs typeface="Montserrat"/>
                <a:sym typeface="Montserrat"/>
              </a:rPr>
              <a:t>data rates</a:t>
            </a:r>
            <a:r>
              <a:rPr lang="en" sz="1600">
                <a:solidFill>
                  <a:srgbClr val="FFFFFF"/>
                </a:solidFill>
                <a:latin typeface="Montserrat"/>
                <a:ea typeface="Montserrat"/>
                <a:cs typeface="Montserrat"/>
                <a:sym typeface="Montserrat"/>
              </a:rPr>
              <a:t>. In a world where the space telescope will absorb one billion stars, a quick back in the envelope tells us that it would take any of a </a:t>
            </a:r>
            <a:r>
              <a:rPr lang="en" sz="1600">
                <a:solidFill>
                  <a:srgbClr val="00FFFF"/>
                </a:solidFill>
                <a:latin typeface="Montserrat"/>
                <a:ea typeface="Montserrat"/>
                <a:cs typeface="Montserrat"/>
                <a:sym typeface="Montserrat"/>
              </a:rPr>
              <a:t>16,000 years to classify them by hand</a:t>
            </a:r>
            <a:r>
              <a:rPr lang="en"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p:txBody>
      </p:sp>
      <p:pic>
        <p:nvPicPr>
          <p:cNvPr id="106" name="Google Shape;106;p20"/>
          <p:cNvPicPr preferRelativeResize="0"/>
          <p:nvPr/>
        </p:nvPicPr>
        <p:blipFill>
          <a:blip r:embed="rId3">
            <a:alphaModFix/>
          </a:blip>
          <a:stretch>
            <a:fillRect/>
          </a:stretch>
        </p:blipFill>
        <p:spPr>
          <a:xfrm>
            <a:off x="6169725" y="151000"/>
            <a:ext cx="2794175" cy="2237575"/>
          </a:xfrm>
          <a:prstGeom prst="rect">
            <a:avLst/>
          </a:prstGeom>
          <a:noFill/>
          <a:ln>
            <a:noFill/>
          </a:ln>
        </p:spPr>
      </p:pic>
      <p:pic>
        <p:nvPicPr>
          <p:cNvPr id="107" name="Google Shape;107;p20"/>
          <p:cNvPicPr preferRelativeResize="0"/>
          <p:nvPr/>
        </p:nvPicPr>
        <p:blipFill rotWithShape="1">
          <a:blip r:embed="rId4">
            <a:alphaModFix/>
          </a:blip>
          <a:srcRect b="7673" l="33594" r="33118" t="6497"/>
          <a:stretch/>
        </p:blipFill>
        <p:spPr>
          <a:xfrm>
            <a:off x="7190775" y="2510300"/>
            <a:ext cx="1773134" cy="2571750"/>
          </a:xfrm>
          <a:prstGeom prst="rect">
            <a:avLst/>
          </a:prstGeom>
          <a:noFill/>
          <a:ln cap="flat" cmpd="sng" w="9525">
            <a:solidFill>
              <a:srgbClr val="FFFFFF"/>
            </a:solidFill>
            <a:prstDash val="solid"/>
            <a:round/>
            <a:headEnd len="sm" w="sm" type="none"/>
            <a:tailEnd len="sm" w="sm" type="none"/>
          </a:ln>
        </p:spPr>
      </p:pic>
      <p:sp>
        <p:nvSpPr>
          <p:cNvPr id="108" name="Google Shape;108;p20"/>
          <p:cNvSpPr txBox="1"/>
          <p:nvPr/>
        </p:nvSpPr>
        <p:spPr>
          <a:xfrm>
            <a:off x="172100" y="3078900"/>
            <a:ext cx="6805800" cy="1847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1"/>
                </a:solidFill>
                <a:latin typeface="Montserrat"/>
                <a:ea typeface="Montserrat"/>
                <a:cs typeface="Montserrat"/>
                <a:sym typeface="Montserrat"/>
              </a:rPr>
              <a:t>It's relatively straightforward for a person with a help of a computer to measure a red shift from a galaxy with an observed spectrum and hence work out how far away the galaxy is. But </a:t>
            </a:r>
            <a:r>
              <a:rPr lang="en" sz="1600">
                <a:solidFill>
                  <a:srgbClr val="00FF00"/>
                </a:solidFill>
                <a:latin typeface="Montserrat"/>
                <a:ea typeface="Montserrat"/>
                <a:cs typeface="Montserrat"/>
                <a:sym typeface="Montserrat"/>
              </a:rPr>
              <a:t>many galaxies have not been observed spectroscopically, we only have images.</a:t>
            </a:r>
            <a:r>
              <a:rPr lang="en" sz="1600">
                <a:solidFill>
                  <a:schemeClr val="dk1"/>
                </a:solidFill>
                <a:latin typeface="Montserrat"/>
                <a:ea typeface="Montserrat"/>
                <a:cs typeface="Montserrat"/>
                <a:sym typeface="Montserrat"/>
              </a:rPr>
              <a:t> In addition, the sheer number of galaxies in the surveys makes this task </a:t>
            </a:r>
            <a:r>
              <a:rPr lang="en" sz="1600">
                <a:solidFill>
                  <a:srgbClr val="00FF00"/>
                </a:solidFill>
                <a:latin typeface="Montserrat"/>
                <a:ea typeface="Montserrat"/>
                <a:cs typeface="Montserrat"/>
                <a:sym typeface="Montserrat"/>
              </a:rPr>
              <a:t>impractical to do by hand</a:t>
            </a:r>
            <a:r>
              <a:rPr lang="en" sz="1600">
                <a:solidFill>
                  <a:schemeClr val="dk1"/>
                </a:solidFill>
                <a:latin typeface="Montserrat"/>
                <a:ea typeface="Montserrat"/>
                <a:cs typeface="Montserrat"/>
                <a:sym typeface="Montserrat"/>
              </a:rPr>
              <a:t>.</a:t>
            </a:r>
            <a:endParaRPr/>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48" name="Google Shape;648;p83"/>
          <p:cNvPicPr preferRelativeResize="0"/>
          <p:nvPr/>
        </p:nvPicPr>
        <p:blipFill>
          <a:blip r:embed="rId3">
            <a:alphaModFix/>
          </a:blip>
          <a:stretch>
            <a:fillRect/>
          </a:stretch>
        </p:blipFill>
        <p:spPr>
          <a:xfrm>
            <a:off x="171838" y="865125"/>
            <a:ext cx="8800325" cy="4147050"/>
          </a:xfrm>
          <a:prstGeom prst="rect">
            <a:avLst/>
          </a:prstGeom>
          <a:noFill/>
          <a:ln cap="flat" cmpd="sng" w="9525">
            <a:solidFill>
              <a:srgbClr val="FF0000"/>
            </a:solidFill>
            <a:prstDash val="solid"/>
            <a:round/>
            <a:headEnd len="sm" w="sm" type="none"/>
            <a:tailEnd len="sm" w="sm" type="none"/>
          </a:ln>
        </p:spPr>
      </p:pic>
      <p:sp>
        <p:nvSpPr>
          <p:cNvPr id="649" name="Google Shape;649;p83"/>
          <p:cNvSpPr txBox="1"/>
          <p:nvPr/>
        </p:nvSpPr>
        <p:spPr>
          <a:xfrm>
            <a:off x="413250" y="179625"/>
            <a:ext cx="8317500" cy="5232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200">
                <a:solidFill>
                  <a:srgbClr val="00FF00"/>
                </a:solidFill>
                <a:latin typeface="Montserrat"/>
                <a:ea typeface="Montserrat"/>
                <a:cs typeface="Montserrat"/>
                <a:sym typeface="Montserrat"/>
              </a:rPr>
              <a:t>Task 5</a:t>
            </a:r>
            <a:r>
              <a:rPr lang="en" sz="2200">
                <a:solidFill>
                  <a:srgbClr val="FFFFFF"/>
                </a:solidFill>
                <a:latin typeface="Montserrat"/>
                <a:ea typeface="Montserrat"/>
                <a:cs typeface="Montserrat"/>
                <a:sym typeface="Montserrat"/>
              </a:rPr>
              <a:t>- Plot the decision tree</a:t>
            </a:r>
            <a:endParaRPr sz="2200">
              <a:solidFill>
                <a:srgbClr val="FFFFFF"/>
              </a:solidFill>
              <a:latin typeface="Montserrat"/>
              <a:ea typeface="Montserrat"/>
              <a:cs typeface="Montserrat"/>
              <a:sym typeface="Montserrat"/>
            </a:endParaRPr>
          </a:p>
        </p:txBody>
      </p:sp>
      <p:sp>
        <p:nvSpPr>
          <p:cNvPr id="650" name="Google Shape;650;p83"/>
          <p:cNvSpPr/>
          <p:nvPr/>
        </p:nvSpPr>
        <p:spPr>
          <a:xfrm>
            <a:off x="4585775" y="1958250"/>
            <a:ext cx="4040400" cy="186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56" name="Google Shape;656;p84"/>
          <p:cNvPicPr preferRelativeResize="0"/>
          <p:nvPr/>
        </p:nvPicPr>
        <p:blipFill>
          <a:blip r:embed="rId3">
            <a:alphaModFix/>
          </a:blip>
          <a:stretch>
            <a:fillRect/>
          </a:stretch>
        </p:blipFill>
        <p:spPr>
          <a:xfrm>
            <a:off x="58650" y="797113"/>
            <a:ext cx="9026701" cy="354927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62" name="Google Shape;662;p85"/>
          <p:cNvPicPr preferRelativeResize="0"/>
          <p:nvPr/>
        </p:nvPicPr>
        <p:blipFill rotWithShape="1">
          <a:blip r:embed="rId3">
            <a:alphaModFix/>
          </a:blip>
          <a:srcRect b="0" l="7604" r="0" t="0"/>
          <a:stretch/>
        </p:blipFill>
        <p:spPr>
          <a:xfrm>
            <a:off x="52575" y="804800"/>
            <a:ext cx="5310849" cy="4226724"/>
          </a:xfrm>
          <a:prstGeom prst="rect">
            <a:avLst/>
          </a:prstGeom>
          <a:noFill/>
          <a:ln cap="flat" cmpd="sng" w="9525">
            <a:solidFill>
              <a:srgbClr val="FF0000"/>
            </a:solidFill>
            <a:prstDash val="solid"/>
            <a:round/>
            <a:headEnd len="sm" w="sm" type="none"/>
            <a:tailEnd len="sm" w="sm" type="none"/>
          </a:ln>
        </p:spPr>
      </p:pic>
      <p:pic>
        <p:nvPicPr>
          <p:cNvPr id="663" name="Google Shape;663;p85"/>
          <p:cNvPicPr preferRelativeResize="0"/>
          <p:nvPr/>
        </p:nvPicPr>
        <p:blipFill rotWithShape="1">
          <a:blip r:embed="rId4">
            <a:alphaModFix/>
          </a:blip>
          <a:srcRect b="0" l="9925" r="2928" t="0"/>
          <a:stretch/>
        </p:blipFill>
        <p:spPr>
          <a:xfrm>
            <a:off x="5436900" y="748813"/>
            <a:ext cx="3657724" cy="4338700"/>
          </a:xfrm>
          <a:prstGeom prst="rect">
            <a:avLst/>
          </a:prstGeom>
          <a:noFill/>
          <a:ln cap="flat" cmpd="sng" w="9525">
            <a:solidFill>
              <a:srgbClr val="FF0000"/>
            </a:solidFill>
            <a:prstDash val="solid"/>
            <a:round/>
            <a:headEnd len="sm" w="sm" type="none"/>
            <a:tailEnd len="sm" w="sm" type="none"/>
          </a:ln>
        </p:spPr>
      </p:pic>
      <p:sp>
        <p:nvSpPr>
          <p:cNvPr id="664" name="Google Shape;664;p85"/>
          <p:cNvSpPr txBox="1"/>
          <p:nvPr>
            <p:ph idx="4294967295" type="body"/>
          </p:nvPr>
        </p:nvSpPr>
        <p:spPr>
          <a:xfrm>
            <a:off x="198375" y="147075"/>
            <a:ext cx="8822700" cy="5190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lang="en" sz="2200">
                <a:solidFill>
                  <a:srgbClr val="FFFF00"/>
                </a:solidFill>
                <a:latin typeface="Montserrat"/>
                <a:ea typeface="Montserrat"/>
                <a:cs typeface="Montserrat"/>
                <a:sym typeface="Montserrat"/>
              </a:rPr>
              <a:t>Task 6</a:t>
            </a:r>
            <a:r>
              <a:rPr lang="en" sz="2200">
                <a:solidFill>
                  <a:srgbClr val="FFFFFF"/>
                </a:solidFill>
                <a:latin typeface="Montserrat"/>
                <a:ea typeface="Montserrat"/>
                <a:cs typeface="Montserrat"/>
                <a:sym typeface="Montserrat"/>
              </a:rPr>
              <a:t>- Defining color indexes and plotting the redshift graph</a:t>
            </a:r>
            <a:endParaRPr sz="2200">
              <a:solidFill>
                <a:srgbClr val="FFFFFF"/>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6"/>
          <p:cNvSpPr txBox="1"/>
          <p:nvPr>
            <p:ph type="title"/>
          </p:nvPr>
        </p:nvSpPr>
        <p:spPr>
          <a:xfrm>
            <a:off x="208375" y="158000"/>
            <a:ext cx="8520600" cy="572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FF00FF"/>
                </a:solidFill>
                <a:latin typeface="Montserrat"/>
                <a:ea typeface="Montserrat"/>
                <a:cs typeface="Montserrat"/>
                <a:sym typeface="Montserrat"/>
              </a:rPr>
              <a:t>Task 7</a:t>
            </a:r>
            <a:r>
              <a:rPr lang="en" sz="2900">
                <a:latin typeface="Montserrat"/>
                <a:ea typeface="Montserrat"/>
                <a:cs typeface="Montserrat"/>
                <a:sym typeface="Montserrat"/>
              </a:rPr>
              <a:t>- Overfitting Trees &amp; Maximum Depth</a:t>
            </a:r>
            <a:endParaRPr sz="2900"/>
          </a:p>
        </p:txBody>
      </p:sp>
      <p:sp>
        <p:nvSpPr>
          <p:cNvPr id="670" name="Google Shape;670;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71" name="Google Shape;671;p86"/>
          <p:cNvPicPr preferRelativeResize="0"/>
          <p:nvPr/>
        </p:nvPicPr>
        <p:blipFill rotWithShape="1">
          <a:blip r:embed="rId3">
            <a:alphaModFix/>
          </a:blip>
          <a:srcRect b="9227" l="7980" r="48003" t="16234"/>
          <a:stretch/>
        </p:blipFill>
        <p:spPr>
          <a:xfrm>
            <a:off x="93575" y="945738"/>
            <a:ext cx="4061573" cy="3868649"/>
          </a:xfrm>
          <a:prstGeom prst="rect">
            <a:avLst/>
          </a:prstGeom>
          <a:noFill/>
          <a:ln cap="flat" cmpd="sng" w="9525">
            <a:solidFill>
              <a:srgbClr val="FFFF00"/>
            </a:solidFill>
            <a:prstDash val="solid"/>
            <a:round/>
            <a:headEnd len="sm" w="sm" type="none"/>
            <a:tailEnd len="sm" w="sm" type="none"/>
          </a:ln>
        </p:spPr>
      </p:pic>
      <p:pic>
        <p:nvPicPr>
          <p:cNvPr id="672" name="Google Shape;672;p86"/>
          <p:cNvPicPr preferRelativeResize="0"/>
          <p:nvPr/>
        </p:nvPicPr>
        <p:blipFill rotWithShape="1">
          <a:blip r:embed="rId4">
            <a:alphaModFix/>
          </a:blip>
          <a:srcRect b="8060" l="8569" r="27954" t="14281"/>
          <a:stretch/>
        </p:blipFill>
        <p:spPr>
          <a:xfrm>
            <a:off x="4155150" y="1179700"/>
            <a:ext cx="4941950" cy="3400726"/>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78" name="Google Shape;678;p87"/>
          <p:cNvPicPr preferRelativeResize="0"/>
          <p:nvPr/>
        </p:nvPicPr>
        <p:blipFill rotWithShape="1">
          <a:blip r:embed="rId3">
            <a:alphaModFix/>
          </a:blip>
          <a:srcRect b="11036" l="7560" r="1679" t="20755"/>
          <a:stretch/>
        </p:blipFill>
        <p:spPr>
          <a:xfrm>
            <a:off x="103325" y="91850"/>
            <a:ext cx="7197374" cy="3042476"/>
          </a:xfrm>
          <a:prstGeom prst="rect">
            <a:avLst/>
          </a:prstGeom>
          <a:noFill/>
          <a:ln cap="flat" cmpd="sng" w="9525">
            <a:solidFill>
              <a:srgbClr val="FFFF00"/>
            </a:solidFill>
            <a:prstDash val="solid"/>
            <a:round/>
            <a:headEnd len="sm" w="sm" type="none"/>
            <a:tailEnd len="sm" w="sm" type="none"/>
          </a:ln>
        </p:spPr>
      </p:pic>
      <p:pic>
        <p:nvPicPr>
          <p:cNvPr id="679" name="Google Shape;679;p87"/>
          <p:cNvPicPr preferRelativeResize="0"/>
          <p:nvPr/>
        </p:nvPicPr>
        <p:blipFill rotWithShape="1">
          <a:blip r:embed="rId4">
            <a:alphaModFix/>
          </a:blip>
          <a:srcRect b="10681" l="5187" r="60414" t="47641"/>
          <a:stretch/>
        </p:blipFill>
        <p:spPr>
          <a:xfrm>
            <a:off x="4887975" y="2200975"/>
            <a:ext cx="4190573" cy="2855849"/>
          </a:xfrm>
          <a:prstGeom prst="rect">
            <a:avLst/>
          </a:prstGeom>
          <a:noFill/>
          <a:ln cap="flat" cmpd="sng" w="9525">
            <a:solidFill>
              <a:srgbClr val="00FF00"/>
            </a:solidFill>
            <a:prstDash val="solid"/>
            <a:round/>
            <a:headEnd len="sm" w="sm" type="none"/>
            <a:tailEnd len="sm" w="sm" type="none"/>
          </a:ln>
        </p:spPr>
      </p:pic>
      <p:sp>
        <p:nvSpPr>
          <p:cNvPr id="680" name="Google Shape;680;p87"/>
          <p:cNvSpPr txBox="1"/>
          <p:nvPr/>
        </p:nvSpPr>
        <p:spPr>
          <a:xfrm>
            <a:off x="688850" y="3401125"/>
            <a:ext cx="3559200" cy="126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At a tree depth ~19 the decision tree starts to overfit the data. For now, we will set a maximum tree depth of 19 to prevent over-fitting in our redshift problem.</a:t>
            </a:r>
            <a:endParaRPr>
              <a:solidFill>
                <a:srgbClr val="FFFFFF"/>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8"/>
          <p:cNvSpPr txBox="1"/>
          <p:nvPr>
            <p:ph type="title"/>
          </p:nvPr>
        </p:nvSpPr>
        <p:spPr>
          <a:xfrm>
            <a:off x="4515538" y="64800"/>
            <a:ext cx="4265100" cy="9570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400">
                <a:solidFill>
                  <a:srgbClr val="00FF00"/>
                </a:solidFill>
                <a:latin typeface="Montserrat"/>
                <a:ea typeface="Montserrat"/>
                <a:cs typeface="Montserrat"/>
                <a:sym typeface="Montserrat"/>
              </a:rPr>
              <a:t>Task 8</a:t>
            </a:r>
            <a:r>
              <a:rPr lang="en" sz="2400">
                <a:solidFill>
                  <a:srgbClr val="FFFFFF"/>
                </a:solidFill>
                <a:latin typeface="Montserrat"/>
                <a:ea typeface="Montserrat"/>
                <a:cs typeface="Montserrat"/>
                <a:sym typeface="Montserrat"/>
              </a:rPr>
              <a:t> - K-Fold Cross Validated Predictions</a:t>
            </a:r>
            <a:endParaRPr sz="2400">
              <a:solidFill>
                <a:srgbClr val="FFFFFF"/>
              </a:solidFill>
              <a:latin typeface="Montserrat"/>
              <a:ea typeface="Montserrat"/>
              <a:cs typeface="Montserrat"/>
              <a:sym typeface="Montserrat"/>
            </a:endParaRPr>
          </a:p>
          <a:p>
            <a:pPr indent="0" lvl="0" marL="0" rtl="0" algn="l">
              <a:spcBef>
                <a:spcPts val="0"/>
              </a:spcBef>
              <a:spcAft>
                <a:spcPts val="0"/>
              </a:spcAft>
              <a:buSzPts val="990"/>
              <a:buNone/>
            </a:pPr>
            <a:r>
              <a:t/>
            </a:r>
            <a:endParaRPr sz="2400">
              <a:latin typeface="Montserrat"/>
              <a:ea typeface="Montserrat"/>
              <a:cs typeface="Montserrat"/>
              <a:sym typeface="Montserrat"/>
            </a:endParaRPr>
          </a:p>
        </p:txBody>
      </p:sp>
      <p:sp>
        <p:nvSpPr>
          <p:cNvPr id="686" name="Google Shape;686;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87" name="Google Shape;687;p88"/>
          <p:cNvPicPr preferRelativeResize="0"/>
          <p:nvPr/>
        </p:nvPicPr>
        <p:blipFill rotWithShape="1">
          <a:blip r:embed="rId3">
            <a:alphaModFix/>
          </a:blip>
          <a:srcRect b="6924" l="10231" r="37619" t="14926"/>
          <a:stretch/>
        </p:blipFill>
        <p:spPr>
          <a:xfrm>
            <a:off x="57400" y="64800"/>
            <a:ext cx="4104374" cy="3459899"/>
          </a:xfrm>
          <a:prstGeom prst="rect">
            <a:avLst/>
          </a:prstGeom>
          <a:noFill/>
          <a:ln cap="flat" cmpd="sng" w="9525">
            <a:solidFill>
              <a:srgbClr val="FF00FF"/>
            </a:solidFill>
            <a:prstDash val="solid"/>
            <a:round/>
            <a:headEnd len="sm" w="sm" type="none"/>
            <a:tailEnd len="sm" w="sm" type="none"/>
          </a:ln>
        </p:spPr>
      </p:pic>
      <p:pic>
        <p:nvPicPr>
          <p:cNvPr id="688" name="Google Shape;688;p88"/>
          <p:cNvPicPr preferRelativeResize="0"/>
          <p:nvPr/>
        </p:nvPicPr>
        <p:blipFill rotWithShape="1">
          <a:blip r:embed="rId4">
            <a:alphaModFix/>
          </a:blip>
          <a:srcRect b="8344" l="10514" r="33170" t="14250"/>
          <a:stretch/>
        </p:blipFill>
        <p:spPr>
          <a:xfrm>
            <a:off x="3249125" y="1106400"/>
            <a:ext cx="4397424" cy="3399875"/>
          </a:xfrm>
          <a:prstGeom prst="rect">
            <a:avLst/>
          </a:prstGeom>
          <a:noFill/>
          <a:ln cap="flat" cmpd="sng" w="9525">
            <a:solidFill>
              <a:srgbClr val="9900FF"/>
            </a:solidFill>
            <a:prstDash val="solid"/>
            <a:round/>
            <a:headEnd len="sm" w="sm" type="none"/>
            <a:tailEnd len="sm" w="sm" type="none"/>
          </a:ln>
        </p:spPr>
      </p:pic>
      <p:pic>
        <p:nvPicPr>
          <p:cNvPr id="689" name="Google Shape;689;p88"/>
          <p:cNvPicPr preferRelativeResize="0"/>
          <p:nvPr/>
        </p:nvPicPr>
        <p:blipFill rotWithShape="1">
          <a:blip r:embed="rId5">
            <a:alphaModFix/>
          </a:blip>
          <a:srcRect b="22319" l="7407" r="59947" t="35045"/>
          <a:stretch/>
        </p:blipFill>
        <p:spPr>
          <a:xfrm>
            <a:off x="6158925" y="2950625"/>
            <a:ext cx="2985077" cy="2192875"/>
          </a:xfrm>
          <a:prstGeom prst="rect">
            <a:avLst/>
          </a:prstGeom>
          <a:noFill/>
          <a:ln cap="flat" cmpd="sng" w="9525">
            <a:solidFill>
              <a:srgbClr val="00FFFF"/>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95" name="Google Shape;695;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96" name="Google Shape;696;p89"/>
          <p:cNvPicPr preferRelativeResize="0"/>
          <p:nvPr/>
        </p:nvPicPr>
        <p:blipFill>
          <a:blip r:embed="rId3">
            <a:alphaModFix/>
          </a:blip>
          <a:stretch>
            <a:fillRect/>
          </a:stretch>
        </p:blipFill>
        <p:spPr>
          <a:xfrm>
            <a:off x="7154" y="0"/>
            <a:ext cx="9129685" cy="5143500"/>
          </a:xfrm>
          <a:prstGeom prst="rect">
            <a:avLst/>
          </a:prstGeom>
          <a:noFill/>
          <a:ln>
            <a:noFill/>
          </a:ln>
        </p:spPr>
      </p:pic>
      <p:sp>
        <p:nvSpPr>
          <p:cNvPr id="697" name="Google Shape;697;p89"/>
          <p:cNvSpPr txBox="1"/>
          <p:nvPr>
            <p:ph type="ctrTitle"/>
          </p:nvPr>
        </p:nvSpPr>
        <p:spPr>
          <a:xfrm>
            <a:off x="1541850" y="1730100"/>
            <a:ext cx="6060300" cy="1683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00FFFF"/>
                </a:solidFill>
                <a:latin typeface="Montserrat"/>
                <a:ea typeface="Montserrat"/>
                <a:cs typeface="Montserrat"/>
                <a:sym typeface="Montserrat"/>
              </a:rPr>
              <a:t>Building a </a:t>
            </a:r>
            <a:endParaRPr b="1">
              <a:solidFill>
                <a:srgbClr val="00FFFF"/>
              </a:solidFill>
              <a:latin typeface="Montserrat"/>
              <a:ea typeface="Montserrat"/>
              <a:cs typeface="Montserrat"/>
              <a:sym typeface="Montserrat"/>
            </a:endParaRPr>
          </a:p>
          <a:p>
            <a:pPr indent="0" lvl="0" marL="0" rtl="0" algn="ctr">
              <a:spcBef>
                <a:spcPts val="0"/>
              </a:spcBef>
              <a:spcAft>
                <a:spcPts val="0"/>
              </a:spcAft>
              <a:buNone/>
            </a:pPr>
            <a:r>
              <a:rPr b="1" lang="en">
                <a:solidFill>
                  <a:srgbClr val="00FFFF"/>
                </a:solidFill>
                <a:latin typeface="Montserrat"/>
                <a:ea typeface="Montserrat"/>
                <a:cs typeface="Montserrat"/>
                <a:sym typeface="Montserrat"/>
              </a:rPr>
              <a:t>Galaxy Classifier</a:t>
            </a:r>
            <a:endParaRPr b="1">
              <a:solidFill>
                <a:srgbClr val="00FFFF"/>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03" name="Google Shape;703;p9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04" name="Google Shape;704;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05" name="Google Shape;705;p90"/>
          <p:cNvPicPr preferRelativeResize="0"/>
          <p:nvPr/>
        </p:nvPicPr>
        <p:blipFill>
          <a:blip r:embed="rId3">
            <a:alphaModFix/>
          </a:blip>
          <a:stretch>
            <a:fillRect/>
          </a:stretch>
        </p:blipFill>
        <p:spPr>
          <a:xfrm>
            <a:off x="183696" y="0"/>
            <a:ext cx="8776607"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711" name="Google Shape;711;p91"/>
          <p:cNvPicPr preferRelativeResize="0"/>
          <p:nvPr/>
        </p:nvPicPr>
        <p:blipFill>
          <a:blip r:embed="rId3">
            <a:alphaModFix/>
          </a:blip>
          <a:stretch>
            <a:fillRect/>
          </a:stretch>
        </p:blipFill>
        <p:spPr>
          <a:xfrm>
            <a:off x="1395513" y="169150"/>
            <a:ext cx="4939000" cy="1222625"/>
          </a:xfrm>
          <a:prstGeom prst="rect">
            <a:avLst/>
          </a:prstGeom>
          <a:noFill/>
          <a:ln cap="flat" cmpd="sng" w="9525">
            <a:solidFill>
              <a:srgbClr val="93C47D"/>
            </a:solidFill>
            <a:prstDash val="solid"/>
            <a:round/>
            <a:headEnd len="sm" w="sm" type="none"/>
            <a:tailEnd len="sm" w="sm" type="none"/>
          </a:ln>
        </p:spPr>
      </p:pic>
      <p:sp>
        <p:nvSpPr>
          <p:cNvPr id="712" name="Google Shape;712;p91"/>
          <p:cNvSpPr txBox="1"/>
          <p:nvPr/>
        </p:nvSpPr>
        <p:spPr>
          <a:xfrm>
            <a:off x="230175" y="169150"/>
            <a:ext cx="994200" cy="969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6AA84F"/>
                </a:solidFill>
                <a:latin typeface="Montserrat"/>
                <a:ea typeface="Montserrat"/>
                <a:cs typeface="Montserrat"/>
                <a:sym typeface="Montserrat"/>
              </a:rPr>
              <a:t>Task 1</a:t>
            </a:r>
            <a:endParaRPr b="1" sz="1500">
              <a:solidFill>
                <a:srgbClr val="6AA84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6AA84F"/>
                </a:solidFill>
                <a:latin typeface="Montserrat"/>
                <a:ea typeface="Montserrat"/>
                <a:cs typeface="Montserrat"/>
                <a:sym typeface="Montserrat"/>
              </a:rPr>
              <a:t>Importing the libraries</a:t>
            </a:r>
            <a:endParaRPr sz="1200">
              <a:solidFill>
                <a:srgbClr val="6AA84F"/>
              </a:solidFill>
              <a:latin typeface="Montserrat"/>
              <a:ea typeface="Montserrat"/>
              <a:cs typeface="Montserrat"/>
              <a:sym typeface="Montserrat"/>
            </a:endParaRPr>
          </a:p>
        </p:txBody>
      </p:sp>
      <p:sp>
        <p:nvSpPr>
          <p:cNvPr id="713" name="Google Shape;713;p91"/>
          <p:cNvSpPr txBox="1"/>
          <p:nvPr/>
        </p:nvSpPr>
        <p:spPr>
          <a:xfrm>
            <a:off x="230175" y="1575000"/>
            <a:ext cx="994200" cy="8157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D966"/>
                </a:solidFill>
                <a:latin typeface="Montserrat"/>
                <a:ea typeface="Montserrat"/>
                <a:cs typeface="Montserrat"/>
                <a:sym typeface="Montserrat"/>
              </a:rPr>
              <a:t>Task 2</a:t>
            </a:r>
            <a:endParaRPr b="1" sz="1500">
              <a:solidFill>
                <a:srgbClr val="FFD966"/>
              </a:solidFill>
              <a:latin typeface="Montserrat"/>
              <a:ea typeface="Montserrat"/>
              <a:cs typeface="Montserrat"/>
              <a:sym typeface="Montserrat"/>
            </a:endParaRPr>
          </a:p>
          <a:p>
            <a:pPr indent="0" lvl="0" marL="0" rtl="0" algn="ctr">
              <a:spcBef>
                <a:spcPts val="0"/>
              </a:spcBef>
              <a:spcAft>
                <a:spcPts val="0"/>
              </a:spcAft>
              <a:buNone/>
            </a:pPr>
            <a:r>
              <a:rPr lang="en" sz="1300">
                <a:solidFill>
                  <a:srgbClr val="FFD966"/>
                </a:solidFill>
                <a:latin typeface="Montserrat"/>
                <a:ea typeface="Montserrat"/>
                <a:cs typeface="Montserrat"/>
                <a:sym typeface="Montserrat"/>
              </a:rPr>
              <a:t>Splitting the data</a:t>
            </a:r>
            <a:endParaRPr sz="1300">
              <a:solidFill>
                <a:srgbClr val="FFD966"/>
              </a:solidFill>
              <a:latin typeface="Montserrat"/>
              <a:ea typeface="Montserrat"/>
              <a:cs typeface="Montserrat"/>
              <a:sym typeface="Montserrat"/>
            </a:endParaRPr>
          </a:p>
        </p:txBody>
      </p:sp>
      <p:pic>
        <p:nvPicPr>
          <p:cNvPr id="714" name="Google Shape;714;p91"/>
          <p:cNvPicPr preferRelativeResize="0"/>
          <p:nvPr/>
        </p:nvPicPr>
        <p:blipFill>
          <a:blip r:embed="rId4">
            <a:alphaModFix/>
          </a:blip>
          <a:stretch>
            <a:fillRect/>
          </a:stretch>
        </p:blipFill>
        <p:spPr>
          <a:xfrm>
            <a:off x="1395525" y="1575000"/>
            <a:ext cx="4855333" cy="3481825"/>
          </a:xfrm>
          <a:prstGeom prst="rect">
            <a:avLst/>
          </a:prstGeom>
          <a:noFill/>
          <a:ln cap="flat" cmpd="sng" w="9525">
            <a:solidFill>
              <a:srgbClr val="F1C232"/>
            </a:solidFill>
            <a:prstDash val="solid"/>
            <a:round/>
            <a:headEnd len="sm" w="sm" type="none"/>
            <a:tailEnd len="sm" w="sm" type="none"/>
          </a:ln>
        </p:spPr>
      </p:pic>
      <p:pic>
        <p:nvPicPr>
          <p:cNvPr id="715" name="Google Shape;715;p91"/>
          <p:cNvPicPr preferRelativeResize="0"/>
          <p:nvPr/>
        </p:nvPicPr>
        <p:blipFill rotWithShape="1">
          <a:blip r:embed="rId5">
            <a:alphaModFix/>
          </a:blip>
          <a:srcRect b="0" l="0" r="12449" t="0"/>
          <a:stretch/>
        </p:blipFill>
        <p:spPr>
          <a:xfrm>
            <a:off x="6397225" y="3082425"/>
            <a:ext cx="2623925" cy="893075"/>
          </a:xfrm>
          <a:prstGeom prst="rect">
            <a:avLst/>
          </a:prstGeom>
          <a:noFill/>
          <a:ln cap="flat" cmpd="sng" w="9525">
            <a:solidFill>
              <a:srgbClr val="FFD966"/>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21" name="Google Shape;721;p92"/>
          <p:cNvSpPr txBox="1"/>
          <p:nvPr/>
        </p:nvSpPr>
        <p:spPr>
          <a:xfrm>
            <a:off x="230175" y="183250"/>
            <a:ext cx="994200" cy="10158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76FB"/>
                </a:solidFill>
                <a:latin typeface="Montserrat"/>
                <a:ea typeface="Montserrat"/>
                <a:cs typeface="Montserrat"/>
                <a:sym typeface="Montserrat"/>
              </a:rPr>
              <a:t>Task 3</a:t>
            </a:r>
            <a:endParaRPr b="1" sz="1500">
              <a:solidFill>
                <a:srgbClr val="FF76FB"/>
              </a:solidFill>
              <a:latin typeface="Montserrat"/>
              <a:ea typeface="Montserrat"/>
              <a:cs typeface="Montserrat"/>
              <a:sym typeface="Montserrat"/>
            </a:endParaRPr>
          </a:p>
          <a:p>
            <a:pPr indent="0" lvl="0" marL="0" rtl="0" algn="ctr">
              <a:spcBef>
                <a:spcPts val="0"/>
              </a:spcBef>
              <a:spcAft>
                <a:spcPts val="0"/>
              </a:spcAft>
              <a:buNone/>
            </a:pPr>
            <a:r>
              <a:rPr lang="en" sz="1300">
                <a:solidFill>
                  <a:srgbClr val="FF76FB"/>
                </a:solidFill>
                <a:latin typeface="Montserrat"/>
                <a:ea typeface="Montserrat"/>
                <a:cs typeface="Montserrat"/>
                <a:sym typeface="Montserrat"/>
              </a:rPr>
              <a:t>Generate feature target</a:t>
            </a:r>
            <a:endParaRPr sz="1300">
              <a:solidFill>
                <a:srgbClr val="FF76FB"/>
              </a:solidFill>
              <a:latin typeface="Montserrat"/>
              <a:ea typeface="Montserrat"/>
              <a:cs typeface="Montserrat"/>
              <a:sym typeface="Montserrat"/>
            </a:endParaRPr>
          </a:p>
        </p:txBody>
      </p:sp>
      <p:pic>
        <p:nvPicPr>
          <p:cNvPr id="722" name="Google Shape;722;p92"/>
          <p:cNvPicPr preferRelativeResize="0"/>
          <p:nvPr/>
        </p:nvPicPr>
        <p:blipFill>
          <a:blip r:embed="rId3">
            <a:alphaModFix/>
          </a:blip>
          <a:stretch>
            <a:fillRect/>
          </a:stretch>
        </p:blipFill>
        <p:spPr>
          <a:xfrm>
            <a:off x="1342200" y="183246"/>
            <a:ext cx="4129801" cy="3106676"/>
          </a:xfrm>
          <a:prstGeom prst="rect">
            <a:avLst/>
          </a:prstGeom>
          <a:noFill/>
          <a:ln cap="flat" cmpd="sng" w="9525">
            <a:solidFill>
              <a:srgbClr val="FF76FB"/>
            </a:solidFill>
            <a:prstDash val="solid"/>
            <a:round/>
            <a:headEnd len="sm" w="sm" type="none"/>
            <a:tailEnd len="sm" w="sm" type="none"/>
          </a:ln>
        </p:spPr>
      </p:pic>
      <p:pic>
        <p:nvPicPr>
          <p:cNvPr id="723" name="Google Shape;723;p92"/>
          <p:cNvPicPr preferRelativeResize="0"/>
          <p:nvPr/>
        </p:nvPicPr>
        <p:blipFill>
          <a:blip r:embed="rId4">
            <a:alphaModFix/>
          </a:blip>
          <a:stretch>
            <a:fillRect/>
          </a:stretch>
        </p:blipFill>
        <p:spPr>
          <a:xfrm>
            <a:off x="1342200" y="3335325"/>
            <a:ext cx="5193074" cy="1721500"/>
          </a:xfrm>
          <a:prstGeom prst="rect">
            <a:avLst/>
          </a:prstGeom>
          <a:noFill/>
          <a:ln cap="flat" cmpd="sng" w="9525">
            <a:solidFill>
              <a:srgbClr val="FF76FB"/>
            </a:solidFill>
            <a:prstDash val="solid"/>
            <a:round/>
            <a:headEnd len="sm" w="sm" type="none"/>
            <a:tailEnd len="sm" w="sm" type="none"/>
          </a:ln>
        </p:spPr>
      </p:pic>
      <p:pic>
        <p:nvPicPr>
          <p:cNvPr id="724" name="Google Shape;724;p92"/>
          <p:cNvPicPr preferRelativeResize="0"/>
          <p:nvPr/>
        </p:nvPicPr>
        <p:blipFill>
          <a:blip r:embed="rId5">
            <a:alphaModFix/>
          </a:blip>
          <a:stretch>
            <a:fillRect/>
          </a:stretch>
        </p:blipFill>
        <p:spPr>
          <a:xfrm>
            <a:off x="5844375" y="2485475"/>
            <a:ext cx="2795375" cy="608675"/>
          </a:xfrm>
          <a:prstGeom prst="rect">
            <a:avLst/>
          </a:prstGeom>
          <a:noFill/>
          <a:ln cap="flat" cmpd="sng" w="9525">
            <a:solidFill>
              <a:srgbClr val="FF76FB"/>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00FF00"/>
                </a:solidFill>
                <a:latin typeface="Montserrat"/>
                <a:ea typeface="Montserrat"/>
                <a:cs typeface="Montserrat"/>
                <a:sym typeface="Montserrat"/>
              </a:rPr>
              <a:t>The world of galaxy: Automated classification method</a:t>
            </a:r>
            <a:endParaRPr b="1" sz="2220">
              <a:solidFill>
                <a:srgbClr val="00FF00"/>
              </a:solidFill>
              <a:latin typeface="Montserrat"/>
              <a:ea typeface="Montserrat"/>
              <a:cs typeface="Montserrat"/>
              <a:sym typeface="Montserrat"/>
            </a:endParaRPr>
          </a:p>
        </p:txBody>
      </p:sp>
      <p:sp>
        <p:nvSpPr>
          <p:cNvPr id="115" name="Google Shape;115;p21"/>
          <p:cNvSpPr txBox="1"/>
          <p:nvPr>
            <p:ph idx="1" type="body"/>
          </p:nvPr>
        </p:nvSpPr>
        <p:spPr>
          <a:xfrm>
            <a:off x="311700" y="1152475"/>
            <a:ext cx="8520600" cy="35943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rmAutofit fontScale="47500"/>
          </a:bodyPr>
          <a:lstStyle/>
          <a:p>
            <a:pPr indent="0" lvl="0" marL="0" rtl="0" algn="l">
              <a:lnSpc>
                <a:spcPct val="100000"/>
              </a:lnSpc>
              <a:spcBef>
                <a:spcPts val="0"/>
              </a:spcBef>
              <a:spcAft>
                <a:spcPts val="0"/>
              </a:spcAft>
              <a:buNone/>
            </a:pPr>
            <a:r>
              <a:rPr lang="en" sz="3638">
                <a:solidFill>
                  <a:srgbClr val="FFFFFF"/>
                </a:solidFill>
                <a:latin typeface="Montserrat"/>
                <a:ea typeface="Montserrat"/>
                <a:cs typeface="Montserrat"/>
                <a:sym typeface="Montserrat"/>
              </a:rPr>
              <a:t>One of the earliest </a:t>
            </a:r>
            <a:r>
              <a:rPr lang="en" sz="3638">
                <a:solidFill>
                  <a:schemeClr val="accent5"/>
                </a:solidFill>
                <a:latin typeface="Montserrat"/>
                <a:ea typeface="Montserrat"/>
                <a:cs typeface="Montserrat"/>
                <a:sym typeface="Montserrat"/>
              </a:rPr>
              <a:t>automated galaxy classiﬁcation scheme</a:t>
            </a:r>
            <a:r>
              <a:rPr lang="en" sz="3638">
                <a:solidFill>
                  <a:srgbClr val="FFFFFF"/>
                </a:solidFill>
                <a:latin typeface="Montserrat"/>
                <a:ea typeface="Montserrat"/>
                <a:cs typeface="Montserrat"/>
                <a:sym typeface="Montserrat"/>
              </a:rPr>
              <a:t> according to their morphology can be traced back to the proceedings of the astronomy conference entitled: </a:t>
            </a:r>
            <a:r>
              <a:rPr lang="en" sz="3638">
                <a:solidFill>
                  <a:srgbClr val="FF76FB"/>
                </a:solidFill>
                <a:latin typeface="Montserrat"/>
                <a:ea typeface="Montserrat"/>
                <a:cs typeface="Montserrat"/>
                <a:sym typeface="Montserrat"/>
              </a:rPr>
              <a:t>‘Le Monde des Galaxies’.</a:t>
            </a:r>
            <a:endParaRPr sz="3638">
              <a:solidFill>
                <a:srgbClr val="FF76FB"/>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3638">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3659">
                <a:solidFill>
                  <a:srgbClr val="FFFFFF"/>
                </a:solidFill>
                <a:latin typeface="Montserrat"/>
                <a:ea typeface="Montserrat"/>
                <a:cs typeface="Montserrat"/>
                <a:sym typeface="Montserrat"/>
              </a:rPr>
              <a:t>Barchi et al. cite the importance of morphological classiﬁcation of galaxies to understand the large-scale structure of the Universe. They categorize decision trees to traditional approach contrasting the more advanced, deep learning technique. One may assume that the deep learning technique would yield more accurate predictions. </a:t>
            </a:r>
            <a:endParaRPr sz="3659">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3659">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3659">
                <a:solidFill>
                  <a:srgbClr val="FFFFFF"/>
                </a:solidFill>
                <a:latin typeface="Montserrat"/>
                <a:ea typeface="Montserrat"/>
                <a:cs typeface="Montserrat"/>
                <a:sym typeface="Montserrat"/>
              </a:rPr>
              <a:t>However decision trees tend to overfit the data and hence it is one of the limitations of this existing work.</a:t>
            </a:r>
            <a:endParaRPr sz="3659">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b="1" sz="2800">
              <a:solidFill>
                <a:schemeClr val="dk1"/>
              </a:solidFill>
            </a:endParaRPr>
          </a:p>
        </p:txBody>
      </p:sp>
      <p:sp>
        <p:nvSpPr>
          <p:cNvPr id="116" name="Google Shape;116;p21"/>
          <p:cNvSpPr txBox="1"/>
          <p:nvPr/>
        </p:nvSpPr>
        <p:spPr>
          <a:xfrm>
            <a:off x="6803225" y="783175"/>
            <a:ext cx="123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Lobster"/>
                <a:ea typeface="Lobster"/>
                <a:cs typeface="Lobster"/>
                <a:sym typeface="Lobster"/>
              </a:rPr>
              <a:t>April 12-14 1989</a:t>
            </a:r>
            <a:endParaRPr sz="1200">
              <a:solidFill>
                <a:srgbClr val="FFFFFF"/>
              </a:solidFill>
              <a:latin typeface="Lobster"/>
              <a:ea typeface="Lobster"/>
              <a:cs typeface="Lobster"/>
              <a:sym typeface="Lobster"/>
            </a:endParaRPr>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30" name="Google Shape;730;p93"/>
          <p:cNvSpPr txBox="1"/>
          <p:nvPr/>
        </p:nvSpPr>
        <p:spPr>
          <a:xfrm>
            <a:off x="230175" y="183250"/>
            <a:ext cx="994200" cy="12159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64A0D6"/>
                </a:solidFill>
                <a:latin typeface="Montserrat"/>
                <a:ea typeface="Montserrat"/>
                <a:cs typeface="Montserrat"/>
                <a:sym typeface="Montserrat"/>
              </a:rPr>
              <a:t>Task 4</a:t>
            </a:r>
            <a:endParaRPr b="1" sz="1500">
              <a:solidFill>
                <a:srgbClr val="64A0D6"/>
              </a:solidFill>
              <a:latin typeface="Montserrat"/>
              <a:ea typeface="Montserrat"/>
              <a:cs typeface="Montserrat"/>
              <a:sym typeface="Montserrat"/>
            </a:endParaRPr>
          </a:p>
          <a:p>
            <a:pPr indent="0" lvl="0" marL="0" rtl="0" algn="ctr">
              <a:spcBef>
                <a:spcPts val="0"/>
              </a:spcBef>
              <a:spcAft>
                <a:spcPts val="0"/>
              </a:spcAft>
              <a:buNone/>
            </a:pPr>
            <a:r>
              <a:rPr lang="en" sz="1300">
                <a:solidFill>
                  <a:srgbClr val="64A0D6"/>
                </a:solidFill>
                <a:latin typeface="Montserrat"/>
                <a:ea typeface="Montserrat"/>
                <a:cs typeface="Montserrat"/>
                <a:sym typeface="Montserrat"/>
              </a:rPr>
              <a:t>Train the decision tree classifier</a:t>
            </a:r>
            <a:endParaRPr sz="1300">
              <a:solidFill>
                <a:srgbClr val="64A0D6"/>
              </a:solidFill>
              <a:latin typeface="Montserrat"/>
              <a:ea typeface="Montserrat"/>
              <a:cs typeface="Montserrat"/>
              <a:sym typeface="Montserrat"/>
            </a:endParaRPr>
          </a:p>
        </p:txBody>
      </p:sp>
      <p:pic>
        <p:nvPicPr>
          <p:cNvPr id="731" name="Google Shape;731;p93"/>
          <p:cNvPicPr preferRelativeResize="0"/>
          <p:nvPr/>
        </p:nvPicPr>
        <p:blipFill>
          <a:blip r:embed="rId3">
            <a:alphaModFix/>
          </a:blip>
          <a:stretch>
            <a:fillRect/>
          </a:stretch>
        </p:blipFill>
        <p:spPr>
          <a:xfrm>
            <a:off x="1328075" y="183250"/>
            <a:ext cx="5458226" cy="3078374"/>
          </a:xfrm>
          <a:prstGeom prst="rect">
            <a:avLst/>
          </a:prstGeom>
          <a:noFill/>
          <a:ln cap="flat" cmpd="sng" w="19050">
            <a:solidFill>
              <a:srgbClr val="64A0D6"/>
            </a:solidFill>
            <a:prstDash val="solid"/>
            <a:round/>
            <a:headEnd len="sm" w="sm" type="none"/>
            <a:tailEnd len="sm" w="sm" type="none"/>
          </a:ln>
        </p:spPr>
      </p:pic>
      <p:pic>
        <p:nvPicPr>
          <p:cNvPr id="732" name="Google Shape;732;p93"/>
          <p:cNvPicPr preferRelativeResize="0"/>
          <p:nvPr/>
        </p:nvPicPr>
        <p:blipFill>
          <a:blip r:embed="rId4">
            <a:alphaModFix/>
          </a:blip>
          <a:stretch>
            <a:fillRect/>
          </a:stretch>
        </p:blipFill>
        <p:spPr>
          <a:xfrm>
            <a:off x="1328075" y="3359250"/>
            <a:ext cx="4572000" cy="1598400"/>
          </a:xfrm>
          <a:prstGeom prst="rect">
            <a:avLst/>
          </a:prstGeom>
          <a:noFill/>
          <a:ln cap="flat" cmpd="sng" w="19050">
            <a:solidFill>
              <a:srgbClr val="64A0D6"/>
            </a:solidFill>
            <a:prstDash val="solid"/>
            <a:round/>
            <a:headEnd len="sm" w="sm" type="none"/>
            <a:tailEnd len="sm" w="sm" type="none"/>
          </a:ln>
        </p:spPr>
      </p:pic>
      <p:pic>
        <p:nvPicPr>
          <p:cNvPr id="733" name="Google Shape;733;p93"/>
          <p:cNvPicPr preferRelativeResize="0"/>
          <p:nvPr/>
        </p:nvPicPr>
        <p:blipFill>
          <a:blip r:embed="rId5">
            <a:alphaModFix/>
          </a:blip>
          <a:stretch>
            <a:fillRect/>
          </a:stretch>
        </p:blipFill>
        <p:spPr>
          <a:xfrm>
            <a:off x="6921401" y="2806275"/>
            <a:ext cx="2052899" cy="1936866"/>
          </a:xfrm>
          <a:prstGeom prst="rect">
            <a:avLst/>
          </a:prstGeom>
          <a:noFill/>
          <a:ln cap="flat" cmpd="sng" w="19050">
            <a:solidFill>
              <a:srgbClr val="64A0D6"/>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39" name="Google Shape;739;p94"/>
          <p:cNvSpPr txBox="1"/>
          <p:nvPr/>
        </p:nvSpPr>
        <p:spPr>
          <a:xfrm>
            <a:off x="230175" y="183250"/>
            <a:ext cx="994200" cy="14160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accent6"/>
                </a:solidFill>
                <a:latin typeface="Montserrat"/>
                <a:ea typeface="Montserrat"/>
                <a:cs typeface="Montserrat"/>
                <a:sym typeface="Montserrat"/>
              </a:rPr>
              <a:t>Task 5</a:t>
            </a:r>
            <a:endParaRPr b="1" sz="1500">
              <a:solidFill>
                <a:schemeClr val="accent6"/>
              </a:solidFill>
              <a:latin typeface="Montserrat"/>
              <a:ea typeface="Montserrat"/>
              <a:cs typeface="Montserrat"/>
              <a:sym typeface="Montserrat"/>
            </a:endParaRPr>
          </a:p>
          <a:p>
            <a:pPr indent="0" lvl="0" marL="0" rtl="0" algn="ctr">
              <a:spcBef>
                <a:spcPts val="0"/>
              </a:spcBef>
              <a:spcAft>
                <a:spcPts val="0"/>
              </a:spcAft>
              <a:buNone/>
            </a:pPr>
            <a:r>
              <a:rPr lang="en" sz="1300">
                <a:solidFill>
                  <a:schemeClr val="accent6"/>
                </a:solidFill>
                <a:latin typeface="Montserrat"/>
                <a:ea typeface="Montserrat"/>
                <a:cs typeface="Montserrat"/>
                <a:sym typeface="Montserrat"/>
              </a:rPr>
              <a:t>Working on the decision tree classifier</a:t>
            </a:r>
            <a:endParaRPr sz="1300">
              <a:solidFill>
                <a:schemeClr val="accent6"/>
              </a:solidFill>
              <a:latin typeface="Montserrat"/>
              <a:ea typeface="Montserrat"/>
              <a:cs typeface="Montserrat"/>
              <a:sym typeface="Montserrat"/>
            </a:endParaRPr>
          </a:p>
        </p:txBody>
      </p:sp>
      <p:pic>
        <p:nvPicPr>
          <p:cNvPr id="740" name="Google Shape;740;p94"/>
          <p:cNvPicPr preferRelativeResize="0"/>
          <p:nvPr/>
        </p:nvPicPr>
        <p:blipFill>
          <a:blip r:embed="rId3">
            <a:alphaModFix/>
          </a:blip>
          <a:stretch>
            <a:fillRect/>
          </a:stretch>
        </p:blipFill>
        <p:spPr>
          <a:xfrm>
            <a:off x="1376775" y="152400"/>
            <a:ext cx="5371636" cy="4838702"/>
          </a:xfrm>
          <a:prstGeom prst="rect">
            <a:avLst/>
          </a:prstGeom>
          <a:noFill/>
          <a:ln cap="flat" cmpd="sng" w="19050">
            <a:solidFill>
              <a:schemeClr val="accent6"/>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746" name="Google Shape;746;p95"/>
          <p:cNvPicPr preferRelativeResize="0"/>
          <p:nvPr/>
        </p:nvPicPr>
        <p:blipFill>
          <a:blip r:embed="rId3">
            <a:alphaModFix/>
          </a:blip>
          <a:stretch>
            <a:fillRect/>
          </a:stretch>
        </p:blipFill>
        <p:spPr>
          <a:xfrm>
            <a:off x="351250" y="195600"/>
            <a:ext cx="3409150" cy="788625"/>
          </a:xfrm>
          <a:prstGeom prst="rect">
            <a:avLst/>
          </a:prstGeom>
          <a:noFill/>
          <a:ln cap="flat" cmpd="sng" w="19050">
            <a:solidFill>
              <a:schemeClr val="accent6"/>
            </a:solidFill>
            <a:prstDash val="solid"/>
            <a:round/>
            <a:headEnd len="sm" w="sm" type="none"/>
            <a:tailEnd len="sm" w="sm" type="none"/>
          </a:ln>
        </p:spPr>
      </p:pic>
      <p:pic>
        <p:nvPicPr>
          <p:cNvPr id="747" name="Google Shape;747;p95"/>
          <p:cNvPicPr preferRelativeResize="0"/>
          <p:nvPr/>
        </p:nvPicPr>
        <p:blipFill>
          <a:blip r:embed="rId4">
            <a:alphaModFix/>
          </a:blip>
          <a:stretch>
            <a:fillRect/>
          </a:stretch>
        </p:blipFill>
        <p:spPr>
          <a:xfrm>
            <a:off x="351250" y="1076100"/>
            <a:ext cx="5587809" cy="3845826"/>
          </a:xfrm>
          <a:prstGeom prst="rect">
            <a:avLst/>
          </a:prstGeom>
          <a:noFill/>
          <a:ln cap="flat" cmpd="sng" w="19050">
            <a:solidFill>
              <a:schemeClr val="accent6"/>
            </a:solidFill>
            <a:prstDash val="solid"/>
            <a:round/>
            <a:headEnd len="sm" w="sm" type="none"/>
            <a:tailEnd len="sm" w="sm" type="none"/>
          </a:ln>
        </p:spPr>
      </p:pic>
      <p:pic>
        <p:nvPicPr>
          <p:cNvPr id="748" name="Google Shape;748;p95"/>
          <p:cNvPicPr preferRelativeResize="0"/>
          <p:nvPr/>
        </p:nvPicPr>
        <p:blipFill>
          <a:blip r:embed="rId5">
            <a:alphaModFix/>
          </a:blip>
          <a:stretch>
            <a:fillRect/>
          </a:stretch>
        </p:blipFill>
        <p:spPr>
          <a:xfrm>
            <a:off x="6121009" y="1552800"/>
            <a:ext cx="2900140" cy="3156035"/>
          </a:xfrm>
          <a:prstGeom prst="rect">
            <a:avLst/>
          </a:prstGeom>
          <a:noFill/>
          <a:ln cap="flat" cmpd="sng" w="19050">
            <a:solidFill>
              <a:schemeClr val="accent6"/>
            </a:solidFill>
            <a:prstDash val="solid"/>
            <a:round/>
            <a:headEnd len="sm" w="sm" type="none"/>
            <a:tailEnd len="sm" w="sm" type="none"/>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54" name="Google Shape;754;p96"/>
          <p:cNvSpPr txBox="1"/>
          <p:nvPr/>
        </p:nvSpPr>
        <p:spPr>
          <a:xfrm>
            <a:off x="230175" y="183250"/>
            <a:ext cx="994200" cy="10158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8E7CC3"/>
                </a:solidFill>
                <a:latin typeface="Montserrat"/>
                <a:ea typeface="Montserrat"/>
                <a:cs typeface="Montserrat"/>
                <a:sym typeface="Montserrat"/>
              </a:rPr>
              <a:t>Task 6</a:t>
            </a:r>
            <a:endParaRPr b="1" sz="1500">
              <a:solidFill>
                <a:srgbClr val="8E7CC3"/>
              </a:solidFill>
              <a:latin typeface="Montserrat"/>
              <a:ea typeface="Montserrat"/>
              <a:cs typeface="Montserrat"/>
              <a:sym typeface="Montserrat"/>
            </a:endParaRPr>
          </a:p>
          <a:p>
            <a:pPr indent="0" lvl="0" marL="0" rtl="0" algn="ctr">
              <a:spcBef>
                <a:spcPts val="0"/>
              </a:spcBef>
              <a:spcAft>
                <a:spcPts val="0"/>
              </a:spcAft>
              <a:buNone/>
            </a:pPr>
            <a:r>
              <a:rPr lang="en" sz="1300">
                <a:solidFill>
                  <a:srgbClr val="8E7CC3"/>
                </a:solidFill>
                <a:latin typeface="Montserrat"/>
                <a:ea typeface="Montserrat"/>
                <a:cs typeface="Montserrat"/>
                <a:sym typeface="Montserrat"/>
              </a:rPr>
              <a:t>Random forest classifier</a:t>
            </a:r>
            <a:endParaRPr sz="1300">
              <a:solidFill>
                <a:srgbClr val="8E7CC3"/>
              </a:solidFill>
              <a:latin typeface="Montserrat"/>
              <a:ea typeface="Montserrat"/>
              <a:cs typeface="Montserrat"/>
              <a:sym typeface="Montserrat"/>
            </a:endParaRPr>
          </a:p>
        </p:txBody>
      </p:sp>
      <p:pic>
        <p:nvPicPr>
          <p:cNvPr id="755" name="Google Shape;755;p96"/>
          <p:cNvPicPr preferRelativeResize="0"/>
          <p:nvPr/>
        </p:nvPicPr>
        <p:blipFill>
          <a:blip r:embed="rId3">
            <a:alphaModFix/>
          </a:blip>
          <a:stretch>
            <a:fillRect/>
          </a:stretch>
        </p:blipFill>
        <p:spPr>
          <a:xfrm>
            <a:off x="1354000" y="137400"/>
            <a:ext cx="5299449" cy="1850850"/>
          </a:xfrm>
          <a:prstGeom prst="rect">
            <a:avLst/>
          </a:prstGeom>
          <a:noFill/>
          <a:ln cap="flat" cmpd="sng" w="19050">
            <a:solidFill>
              <a:srgbClr val="674EA7"/>
            </a:solidFill>
            <a:prstDash val="solid"/>
            <a:round/>
            <a:headEnd len="sm" w="sm" type="none"/>
            <a:tailEnd len="sm" w="sm" type="none"/>
          </a:ln>
        </p:spPr>
      </p:pic>
      <p:pic>
        <p:nvPicPr>
          <p:cNvPr id="756" name="Google Shape;756;p96"/>
          <p:cNvPicPr preferRelativeResize="0"/>
          <p:nvPr/>
        </p:nvPicPr>
        <p:blipFill>
          <a:blip r:embed="rId4">
            <a:alphaModFix/>
          </a:blip>
          <a:stretch>
            <a:fillRect/>
          </a:stretch>
        </p:blipFill>
        <p:spPr>
          <a:xfrm>
            <a:off x="1354000" y="2080125"/>
            <a:ext cx="4500342" cy="2850451"/>
          </a:xfrm>
          <a:prstGeom prst="rect">
            <a:avLst/>
          </a:prstGeom>
          <a:noFill/>
          <a:ln cap="flat" cmpd="sng" w="19050">
            <a:solidFill>
              <a:srgbClr val="8E7CC3"/>
            </a:solidFill>
            <a:prstDash val="solid"/>
            <a:round/>
            <a:headEnd len="sm" w="sm" type="none"/>
            <a:tailEnd len="sm" w="sm" type="none"/>
          </a:ln>
        </p:spPr>
      </p:pic>
      <p:pic>
        <p:nvPicPr>
          <p:cNvPr id="757" name="Google Shape;757;p96"/>
          <p:cNvPicPr preferRelativeResize="0"/>
          <p:nvPr/>
        </p:nvPicPr>
        <p:blipFill>
          <a:blip r:embed="rId5">
            <a:alphaModFix/>
          </a:blip>
          <a:stretch>
            <a:fillRect/>
          </a:stretch>
        </p:blipFill>
        <p:spPr>
          <a:xfrm>
            <a:off x="6198125" y="2140150"/>
            <a:ext cx="2459075" cy="2523074"/>
          </a:xfrm>
          <a:prstGeom prst="rect">
            <a:avLst/>
          </a:prstGeom>
          <a:noFill/>
          <a:ln cap="flat" cmpd="sng" w="19050">
            <a:solidFill>
              <a:srgbClr val="8E7CC3"/>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97"/>
          <p:cNvSpPr txBox="1"/>
          <p:nvPr>
            <p:ph type="ctrTitle"/>
          </p:nvPr>
        </p:nvSpPr>
        <p:spPr>
          <a:xfrm>
            <a:off x="311700" y="310475"/>
            <a:ext cx="8520600" cy="84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Demo Video</a:t>
            </a:r>
            <a:endParaRPr/>
          </a:p>
        </p:txBody>
      </p:sp>
      <p:sp>
        <p:nvSpPr>
          <p:cNvPr id="763" name="Google Shape;763;p97"/>
          <p:cNvSpPr txBox="1"/>
          <p:nvPr>
            <p:ph idx="1" type="subTitle"/>
          </p:nvPr>
        </p:nvSpPr>
        <p:spPr>
          <a:xfrm>
            <a:off x="251325" y="1275200"/>
            <a:ext cx="8520600" cy="21900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The Redshift calculator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100" u="sng">
                <a:solidFill>
                  <a:srgbClr val="FF0000"/>
                </a:solidFill>
                <a:hlinkClick r:id="rId4">
                  <a:extLst>
                    <a:ext uri="{A12FA001-AC4F-418D-AE19-62706E023703}">
                      <ahyp:hlinkClr val="tx"/>
                    </a:ext>
                  </a:extLst>
                </a:hlinkClick>
              </a:rPr>
              <a:t>https://drive.google.com/file/d/1hzX_SXKuPyRsTQzvAc02qz88CUnrsThc/view?usp=sharing</a:t>
            </a:r>
            <a:endParaRPr sz="1100">
              <a:solidFill>
                <a:srgbClr val="FF0000"/>
              </a:solidFill>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rPr lang="en" sz="1100" u="sng">
                <a:solidFill>
                  <a:srgbClr val="FF0000"/>
                </a:solidFill>
                <a:hlinkClick r:id="rId5">
                  <a:extLst>
                    <a:ext uri="{A12FA001-AC4F-418D-AE19-62706E023703}">
                      <ahyp:hlinkClr val="tx"/>
                    </a:ext>
                  </a:extLst>
                </a:hlinkClick>
              </a:rPr>
              <a:t>https://drive.google.com/file/d/1V8Uy0vTz4mosMQRokg8r5hhJheux-GSt/view?usp=sharing</a:t>
            </a:r>
            <a:endParaRPr sz="1100">
              <a:solidFill>
                <a:srgbClr val="FF0000"/>
              </a:solidFill>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t/>
            </a:r>
            <a:endParaRPr sz="1100">
              <a:solidFill>
                <a:srgbClr val="FF0000"/>
              </a:solidFill>
            </a:endParaRPr>
          </a:p>
        </p:txBody>
      </p:sp>
      <p:sp>
        <p:nvSpPr>
          <p:cNvPr id="764" name="Google Shape;764;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65" name="Google Shape;765;p97"/>
          <p:cNvSpPr txBox="1"/>
          <p:nvPr>
            <p:ph idx="1" type="subTitle"/>
          </p:nvPr>
        </p:nvSpPr>
        <p:spPr>
          <a:xfrm>
            <a:off x="251325" y="3622175"/>
            <a:ext cx="8520600" cy="1434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The Galaxy classifier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rPr lang="en" sz="1100" u="sng">
                <a:solidFill>
                  <a:srgbClr val="FF0000"/>
                </a:solidFill>
                <a:hlinkClick r:id="rId6">
                  <a:extLst>
                    <a:ext uri="{A12FA001-AC4F-418D-AE19-62706E023703}">
                      <ahyp:hlinkClr val="tx"/>
                    </a:ext>
                  </a:extLst>
                </a:hlinkClick>
              </a:rPr>
              <a:t>https://drive.google.com/file/d/1SR-AE3O5QSU4Sk-6y3-EIj4-kPE3Pba1/view?usp=sharing</a:t>
            </a:r>
            <a:endParaRPr sz="1100">
              <a:solidFill>
                <a:srgbClr val="FF0000"/>
              </a:solidFill>
            </a:endParaRPr>
          </a:p>
          <a:p>
            <a:pPr indent="0" lvl="0" marL="0" rtl="0" algn="l">
              <a:spcBef>
                <a:spcPts val="0"/>
              </a:spcBef>
              <a:spcAft>
                <a:spcPts val="0"/>
              </a:spcAft>
              <a:buNone/>
            </a:pPr>
            <a:r>
              <a:t/>
            </a:r>
            <a:endParaRPr sz="1100">
              <a:solidFill>
                <a:srgbClr val="FF0000"/>
              </a:solidFill>
            </a:endParaRPr>
          </a:p>
        </p:txBody>
      </p:sp>
      <p:pic>
        <p:nvPicPr>
          <p:cNvPr id="766" name="Google Shape;766;p97"/>
          <p:cNvPicPr preferRelativeResize="0"/>
          <p:nvPr/>
        </p:nvPicPr>
        <p:blipFill>
          <a:blip r:embed="rId7">
            <a:alphaModFix/>
          </a:blip>
          <a:stretch>
            <a:fillRect/>
          </a:stretch>
        </p:blipFill>
        <p:spPr>
          <a:xfrm>
            <a:off x="4409862" y="2001575"/>
            <a:ext cx="203525" cy="344850"/>
          </a:xfrm>
          <a:prstGeom prst="rect">
            <a:avLst/>
          </a:prstGeom>
          <a:noFill/>
          <a:ln>
            <a:noFill/>
          </a:ln>
        </p:spPr>
      </p:pic>
      <p:pic>
        <p:nvPicPr>
          <p:cNvPr id="767" name="Google Shape;767;p97"/>
          <p:cNvPicPr preferRelativeResize="0"/>
          <p:nvPr/>
        </p:nvPicPr>
        <p:blipFill>
          <a:blip r:embed="rId7">
            <a:alphaModFix/>
          </a:blip>
          <a:stretch>
            <a:fillRect/>
          </a:stretch>
        </p:blipFill>
        <p:spPr>
          <a:xfrm>
            <a:off x="4470249" y="4263725"/>
            <a:ext cx="203525" cy="344850"/>
          </a:xfrm>
          <a:prstGeom prst="rect">
            <a:avLst/>
          </a:prstGeom>
          <a:noFill/>
          <a:ln>
            <a:noFill/>
          </a:ln>
        </p:spPr>
      </p:pic>
      <p:sp>
        <p:nvSpPr>
          <p:cNvPr id="768" name="Google Shape;768;p97"/>
          <p:cNvSpPr txBox="1"/>
          <p:nvPr/>
        </p:nvSpPr>
        <p:spPr>
          <a:xfrm>
            <a:off x="821025" y="410525"/>
            <a:ext cx="1050300" cy="2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769" name="Google Shape;769;p97"/>
          <p:cNvCxnSpPr/>
          <p:nvPr/>
        </p:nvCxnSpPr>
        <p:spPr>
          <a:xfrm>
            <a:off x="313925" y="3465225"/>
            <a:ext cx="8379300" cy="3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lin ang="5400012" scaled="0"/>
        </a:gradFill>
      </p:bgPr>
    </p:bg>
    <p:spTree>
      <p:nvGrpSpPr>
        <p:cNvPr id="773" name="Shape 773"/>
        <p:cNvGrpSpPr/>
        <p:nvPr/>
      </p:nvGrpSpPr>
      <p:grpSpPr>
        <a:xfrm>
          <a:off x="0" y="0"/>
          <a:ext cx="0" cy="0"/>
          <a:chOff x="0" y="0"/>
          <a:chExt cx="0" cy="0"/>
        </a:xfrm>
      </p:grpSpPr>
      <p:sp>
        <p:nvSpPr>
          <p:cNvPr id="774" name="Google Shape;774;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75" name="Google Shape;775;p98"/>
          <p:cNvSpPr txBox="1"/>
          <p:nvPr>
            <p:ph type="ctrTitle"/>
          </p:nvPr>
        </p:nvSpPr>
        <p:spPr>
          <a:xfrm>
            <a:off x="1310625" y="455625"/>
            <a:ext cx="6522900" cy="1014000"/>
          </a:xfrm>
          <a:prstGeom prst="rect">
            <a:avLst/>
          </a:prstGeom>
          <a:noFill/>
          <a:ln cap="flat" cmpd="sng" w="9525">
            <a:solidFill>
              <a:srgbClr val="FFFF00"/>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1C232"/>
                </a:solidFill>
                <a:latin typeface="Montserrat"/>
                <a:ea typeface="Montserrat"/>
                <a:cs typeface="Montserrat"/>
                <a:sym typeface="Montserrat"/>
              </a:rPr>
              <a:t>Final Review</a:t>
            </a:r>
            <a:endParaRPr b="1">
              <a:solidFill>
                <a:srgbClr val="F1C232"/>
              </a:solidFill>
              <a:latin typeface="Montserrat"/>
              <a:ea typeface="Montserrat"/>
              <a:cs typeface="Montserrat"/>
              <a:sym typeface="Montserrat"/>
            </a:endParaRPr>
          </a:p>
        </p:txBody>
      </p:sp>
      <p:pic>
        <p:nvPicPr>
          <p:cNvPr id="776" name="Google Shape;776;p98"/>
          <p:cNvPicPr preferRelativeResize="0"/>
          <p:nvPr/>
        </p:nvPicPr>
        <p:blipFill rotWithShape="1">
          <a:blip r:embed="rId3">
            <a:alphaModFix/>
          </a:blip>
          <a:srcRect b="10986" l="0" r="0" t="10986"/>
          <a:stretch/>
        </p:blipFill>
        <p:spPr>
          <a:xfrm>
            <a:off x="1310613" y="1609400"/>
            <a:ext cx="6522773" cy="3160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780" name="Shape 780"/>
        <p:cNvGrpSpPr/>
        <p:nvPr/>
      </p:nvGrpSpPr>
      <p:grpSpPr>
        <a:xfrm>
          <a:off x="0" y="0"/>
          <a:ext cx="0" cy="0"/>
          <a:chOff x="0" y="0"/>
          <a:chExt cx="0" cy="0"/>
        </a:xfrm>
      </p:grpSpPr>
      <p:sp>
        <p:nvSpPr>
          <p:cNvPr id="781" name="Google Shape;781;p99"/>
          <p:cNvSpPr txBox="1"/>
          <p:nvPr>
            <p:ph type="ctrTitle"/>
          </p:nvPr>
        </p:nvSpPr>
        <p:spPr>
          <a:xfrm>
            <a:off x="0" y="719250"/>
            <a:ext cx="5143500" cy="370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FFFF00"/>
                </a:solidFill>
                <a:latin typeface="Times New Roman"/>
                <a:ea typeface="Times New Roman"/>
                <a:cs typeface="Times New Roman"/>
                <a:sym typeface="Times New Roman"/>
              </a:rPr>
              <a:t>Result, </a:t>
            </a:r>
            <a:r>
              <a:rPr lang="en">
                <a:solidFill>
                  <a:srgbClr val="FFFF00"/>
                </a:solidFill>
                <a:latin typeface="Times New Roman"/>
                <a:ea typeface="Times New Roman"/>
                <a:cs typeface="Times New Roman"/>
                <a:sym typeface="Times New Roman"/>
              </a:rPr>
              <a:t>Discussion &amp;</a:t>
            </a:r>
            <a:r>
              <a:rPr lang="en">
                <a:solidFill>
                  <a:srgbClr val="FFFF00"/>
                </a:solidFill>
                <a:latin typeface="Times New Roman"/>
                <a:ea typeface="Times New Roman"/>
                <a:cs typeface="Times New Roman"/>
                <a:sym typeface="Times New Roman"/>
              </a:rPr>
              <a:t> Conclusion</a:t>
            </a:r>
            <a:endParaRPr>
              <a:solidFill>
                <a:srgbClr val="FFFF00"/>
              </a:solidFill>
              <a:latin typeface="Times New Roman"/>
              <a:ea typeface="Times New Roman"/>
              <a:cs typeface="Times New Roman"/>
              <a:sym typeface="Times New Roman"/>
            </a:endParaRPr>
          </a:p>
        </p:txBody>
      </p:sp>
      <p:sp>
        <p:nvSpPr>
          <p:cNvPr id="782" name="Google Shape;782;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783" name="Google Shape;783;p99"/>
          <p:cNvPicPr preferRelativeResize="0"/>
          <p:nvPr/>
        </p:nvPicPr>
        <p:blipFill>
          <a:blip r:embed="rId3">
            <a:alphaModFix amt="89000"/>
          </a:blip>
          <a:stretch>
            <a:fillRect/>
          </a:stretch>
        </p:blipFill>
        <p:spPr>
          <a:xfrm>
            <a:off x="5143500" y="1244175"/>
            <a:ext cx="3695700" cy="2476119"/>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787" name="Shape 787"/>
        <p:cNvGrpSpPr/>
        <p:nvPr/>
      </p:nvGrpSpPr>
      <p:grpSpPr>
        <a:xfrm>
          <a:off x="0" y="0"/>
          <a:ext cx="0" cy="0"/>
          <a:chOff x="0" y="0"/>
          <a:chExt cx="0" cy="0"/>
        </a:xfrm>
      </p:grpSpPr>
      <p:sp>
        <p:nvSpPr>
          <p:cNvPr id="788" name="Google Shape;788;p100"/>
          <p:cNvSpPr txBox="1"/>
          <p:nvPr>
            <p:ph type="title"/>
          </p:nvPr>
        </p:nvSpPr>
        <p:spPr>
          <a:xfrm>
            <a:off x="311700" y="215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solidFill>
                  <a:srgbClr val="9900FF"/>
                </a:solidFill>
                <a:latin typeface="Oswald"/>
                <a:ea typeface="Oswald"/>
                <a:cs typeface="Oswald"/>
                <a:sym typeface="Oswald"/>
              </a:rPr>
              <a:t>CALCULATING REDSHIFTS</a:t>
            </a:r>
            <a:endParaRPr sz="3520">
              <a:solidFill>
                <a:srgbClr val="9900FF"/>
              </a:solidFill>
              <a:latin typeface="Oswald"/>
              <a:ea typeface="Oswald"/>
              <a:cs typeface="Oswald"/>
              <a:sym typeface="Oswald"/>
            </a:endParaRPr>
          </a:p>
        </p:txBody>
      </p:sp>
      <p:sp>
        <p:nvSpPr>
          <p:cNvPr id="789" name="Google Shape;789;p100"/>
          <p:cNvSpPr txBox="1"/>
          <p:nvPr>
            <p:ph idx="1" type="body"/>
          </p:nvPr>
        </p:nvSpPr>
        <p:spPr>
          <a:xfrm>
            <a:off x="311700" y="1017725"/>
            <a:ext cx="8520600" cy="1863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00FF"/>
              </a:buClr>
              <a:buSzPts val="1800"/>
              <a:buChar char="★"/>
            </a:pPr>
            <a:r>
              <a:rPr lang="en">
                <a:solidFill>
                  <a:srgbClr val="000000"/>
                </a:solidFill>
              </a:rPr>
              <a:t>Hence, we have successfully built an ML model composed of a decision tree regressor.</a:t>
            </a:r>
            <a:endParaRPr>
              <a:solidFill>
                <a:srgbClr val="000000"/>
              </a:solidFill>
            </a:endParaRPr>
          </a:p>
          <a:p>
            <a:pPr indent="-342900" lvl="0" marL="457200" rtl="0" algn="l">
              <a:spcBef>
                <a:spcPts val="0"/>
              </a:spcBef>
              <a:spcAft>
                <a:spcPts val="0"/>
              </a:spcAft>
              <a:buClr>
                <a:srgbClr val="FF00FF"/>
              </a:buClr>
              <a:buSzPts val="1800"/>
              <a:buChar char="★"/>
            </a:pPr>
            <a:r>
              <a:rPr lang="en">
                <a:solidFill>
                  <a:srgbClr val="000000"/>
                </a:solidFill>
              </a:rPr>
              <a:t>The model maps the colours of lights emitted from galaxies to their respective spectroscopic redshifts which can </a:t>
            </a:r>
            <a:r>
              <a:rPr lang="en">
                <a:solidFill>
                  <a:srgbClr val="000000"/>
                </a:solidFill>
              </a:rPr>
              <a:t>further be used to compute the distance of the galaxy by using the Hubble’s Law.</a:t>
            </a:r>
            <a:endParaRPr>
              <a:solidFill>
                <a:srgbClr val="000000"/>
              </a:solidFill>
            </a:endParaRPr>
          </a:p>
        </p:txBody>
      </p:sp>
      <p:sp>
        <p:nvSpPr>
          <p:cNvPr id="790" name="Google Shape;790;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100"/>
          <p:cNvPicPr preferRelativeResize="0"/>
          <p:nvPr/>
        </p:nvPicPr>
        <p:blipFill rotWithShape="1">
          <a:blip r:embed="rId3">
            <a:alphaModFix/>
          </a:blip>
          <a:srcRect b="22319" l="7407" r="59947" t="35045"/>
          <a:stretch/>
        </p:blipFill>
        <p:spPr>
          <a:xfrm>
            <a:off x="5388877" y="2485075"/>
            <a:ext cx="3500822" cy="2571750"/>
          </a:xfrm>
          <a:prstGeom prst="rect">
            <a:avLst/>
          </a:prstGeom>
          <a:noFill/>
          <a:ln cap="flat" cmpd="sng" w="9525">
            <a:solidFill>
              <a:srgbClr val="00FFFF"/>
            </a:solidFill>
            <a:prstDash val="solid"/>
            <a:round/>
            <a:headEnd len="sm" w="sm" type="none"/>
            <a:tailEnd len="sm" w="sm" type="none"/>
          </a:ln>
        </p:spPr>
      </p:pic>
      <p:sp>
        <p:nvSpPr>
          <p:cNvPr id="792" name="Google Shape;792;p100"/>
          <p:cNvSpPr txBox="1"/>
          <p:nvPr/>
        </p:nvSpPr>
        <p:spPr>
          <a:xfrm>
            <a:off x="311700" y="3221500"/>
            <a:ext cx="47055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FF00FF"/>
              </a:buClr>
              <a:buSzPts val="1800"/>
              <a:buChar char="★"/>
            </a:pPr>
            <a:r>
              <a:rPr lang="en" sz="1800"/>
              <a:t>As can be seen in the adjoining graph, the model has been able to predict the redshifts with high accuracy.</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796" name="Shape 796"/>
        <p:cNvGrpSpPr/>
        <p:nvPr/>
      </p:nvGrpSpPr>
      <p:grpSpPr>
        <a:xfrm>
          <a:off x="0" y="0"/>
          <a:ext cx="0" cy="0"/>
          <a:chOff x="0" y="0"/>
          <a:chExt cx="0" cy="0"/>
        </a:xfrm>
      </p:grpSpPr>
      <p:sp>
        <p:nvSpPr>
          <p:cNvPr id="797" name="Google Shape;797;p101"/>
          <p:cNvSpPr txBox="1"/>
          <p:nvPr>
            <p:ph type="title"/>
          </p:nvPr>
        </p:nvSpPr>
        <p:spPr>
          <a:xfrm>
            <a:off x="311700" y="234325"/>
            <a:ext cx="8520600" cy="8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50">
                <a:solidFill>
                  <a:srgbClr val="274E13"/>
                </a:solidFill>
              </a:rPr>
              <a:t>Calculating Redshifts</a:t>
            </a:r>
            <a:endParaRPr sz="4650">
              <a:solidFill>
                <a:srgbClr val="274E13"/>
              </a:solidFill>
            </a:endParaRPr>
          </a:p>
        </p:txBody>
      </p:sp>
      <p:sp>
        <p:nvSpPr>
          <p:cNvPr id="798" name="Google Shape;798;p101"/>
          <p:cNvSpPr txBox="1"/>
          <p:nvPr>
            <p:ph idx="1" type="body"/>
          </p:nvPr>
        </p:nvSpPr>
        <p:spPr>
          <a:xfrm>
            <a:off x="311700" y="1474875"/>
            <a:ext cx="8520600" cy="30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Our model can be further enhanced by integrating it to mobile or desktop </a:t>
            </a:r>
            <a:r>
              <a:rPr lang="en">
                <a:solidFill>
                  <a:srgbClr val="000000"/>
                </a:solidFill>
              </a:rPr>
              <a:t>application</a:t>
            </a:r>
            <a:r>
              <a:rPr lang="en">
                <a:solidFill>
                  <a:srgbClr val="000000"/>
                </a:solidFill>
              </a:rPr>
              <a:t>. We can also use the concept of ensemble learning to improve our model. </a:t>
            </a:r>
            <a:r>
              <a:rPr lang="en">
                <a:solidFill>
                  <a:srgbClr val="000000"/>
                </a:solidFill>
              </a:rPr>
              <a:t>Ensemble method is a machine learning technique that combines several base models in order to produce one optimal predictive model. With the help of stacking, bagging and boosting we can reduce the bias, improve predictions and decrease the variance.</a:t>
            </a:r>
            <a:endParaRPr>
              <a:solidFill>
                <a:srgbClr val="000000"/>
              </a:solidFill>
            </a:endParaRPr>
          </a:p>
          <a:p>
            <a:pPr indent="0" lvl="0" marL="0" rtl="0" algn="l">
              <a:spcBef>
                <a:spcPts val="1200"/>
              </a:spcBef>
              <a:spcAft>
                <a:spcPts val="1200"/>
              </a:spcAft>
              <a:buNone/>
            </a:pPr>
            <a:r>
              <a:t/>
            </a:r>
            <a:endParaRPr/>
          </a:p>
        </p:txBody>
      </p:sp>
      <p:sp>
        <p:nvSpPr>
          <p:cNvPr id="799" name="Google Shape;799;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00" name="Google Shape;800;p101"/>
          <p:cNvPicPr preferRelativeResize="0"/>
          <p:nvPr/>
        </p:nvPicPr>
        <p:blipFill>
          <a:blip r:embed="rId3">
            <a:alphaModFix/>
          </a:blip>
          <a:stretch>
            <a:fillRect/>
          </a:stretch>
        </p:blipFill>
        <p:spPr>
          <a:xfrm>
            <a:off x="5576850" y="3330425"/>
            <a:ext cx="2895600" cy="1581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804" name="Shape 804"/>
        <p:cNvGrpSpPr/>
        <p:nvPr/>
      </p:nvGrpSpPr>
      <p:grpSpPr>
        <a:xfrm>
          <a:off x="0" y="0"/>
          <a:ext cx="0" cy="0"/>
          <a:chOff x="0" y="0"/>
          <a:chExt cx="0" cy="0"/>
        </a:xfrm>
      </p:grpSpPr>
      <p:sp>
        <p:nvSpPr>
          <p:cNvPr id="805" name="Google Shape;805;p102"/>
          <p:cNvSpPr txBox="1"/>
          <p:nvPr>
            <p:ph type="ctrTitle"/>
          </p:nvPr>
        </p:nvSpPr>
        <p:spPr>
          <a:xfrm>
            <a:off x="311700" y="21835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The Galaxy Classifier</a:t>
            </a:r>
            <a:endParaRPr>
              <a:solidFill>
                <a:srgbClr val="F1C232"/>
              </a:solidFill>
            </a:endParaRPr>
          </a:p>
        </p:txBody>
      </p:sp>
      <p:sp>
        <p:nvSpPr>
          <p:cNvPr id="806" name="Google Shape;80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102"/>
          <p:cNvSpPr txBox="1"/>
          <p:nvPr/>
        </p:nvSpPr>
        <p:spPr>
          <a:xfrm>
            <a:off x="642950" y="1010950"/>
            <a:ext cx="825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AD1DC"/>
                </a:solidFill>
              </a:rPr>
              <a:t>Here we have first calculated the accuracy of the model without fitting the </a:t>
            </a:r>
            <a:r>
              <a:rPr lang="en" sz="1800">
                <a:solidFill>
                  <a:srgbClr val="EAD1DC"/>
                </a:solidFill>
              </a:rPr>
              <a:t>target set</a:t>
            </a:r>
            <a:r>
              <a:rPr lang="en" sz="1800">
                <a:solidFill>
                  <a:srgbClr val="EAD1DC"/>
                </a:solidFill>
              </a:rPr>
              <a:t> and feature set in Random Forest Classifier. This is the non-normalised model result of nearly 78.7%.</a:t>
            </a:r>
            <a:endParaRPr sz="2300">
              <a:solidFill>
                <a:srgbClr val="EAD1DC"/>
              </a:solidFill>
            </a:endParaRPr>
          </a:p>
        </p:txBody>
      </p:sp>
      <p:sp>
        <p:nvSpPr>
          <p:cNvPr id="808" name="Google Shape;808;p102"/>
          <p:cNvSpPr txBox="1"/>
          <p:nvPr/>
        </p:nvSpPr>
        <p:spPr>
          <a:xfrm>
            <a:off x="594425" y="2215825"/>
            <a:ext cx="47136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D5A6BD"/>
                </a:solidFill>
              </a:rPr>
              <a:t>The accuracy score: 0.7871794871794872</a:t>
            </a:r>
            <a:endParaRPr sz="2100">
              <a:solidFill>
                <a:srgbClr val="D5A6BD"/>
              </a:solidFill>
            </a:endParaRPr>
          </a:p>
          <a:p>
            <a:pPr indent="0" lvl="0" marL="0" rtl="0" algn="l">
              <a:spcBef>
                <a:spcPts val="0"/>
              </a:spcBef>
              <a:spcAft>
                <a:spcPts val="0"/>
              </a:spcAft>
              <a:buNone/>
            </a:pPr>
            <a:r>
              <a:rPr lang="en" sz="2100">
                <a:solidFill>
                  <a:srgbClr val="D5A6BD"/>
                </a:solidFill>
              </a:rPr>
              <a:t>Confusion matrix, without normalization</a:t>
            </a:r>
            <a:endParaRPr sz="2100">
              <a:solidFill>
                <a:srgbClr val="D5A6BD"/>
              </a:solidFill>
            </a:endParaRPr>
          </a:p>
          <a:p>
            <a:pPr indent="0" lvl="0" marL="0" rtl="0" algn="l">
              <a:spcBef>
                <a:spcPts val="0"/>
              </a:spcBef>
              <a:spcAft>
                <a:spcPts val="0"/>
              </a:spcAft>
              <a:buNone/>
            </a:pPr>
            <a:r>
              <a:rPr lang="en" sz="2100">
                <a:solidFill>
                  <a:srgbClr val="D5A6BD"/>
                </a:solidFill>
              </a:rPr>
              <a:t>[[183  54  23]</a:t>
            </a:r>
            <a:endParaRPr sz="2100">
              <a:solidFill>
                <a:srgbClr val="D5A6BD"/>
              </a:solidFill>
            </a:endParaRPr>
          </a:p>
          <a:p>
            <a:pPr indent="0" lvl="0" marL="0" rtl="0" algn="l">
              <a:spcBef>
                <a:spcPts val="0"/>
              </a:spcBef>
              <a:spcAft>
                <a:spcPts val="0"/>
              </a:spcAft>
              <a:buNone/>
            </a:pPr>
            <a:r>
              <a:rPr lang="en" sz="2100">
                <a:solidFill>
                  <a:srgbClr val="D5A6BD"/>
                </a:solidFill>
              </a:rPr>
              <a:t> [ 55 199   6]</a:t>
            </a:r>
            <a:endParaRPr sz="2100">
              <a:solidFill>
                <a:srgbClr val="D5A6BD"/>
              </a:solidFill>
            </a:endParaRPr>
          </a:p>
          <a:p>
            <a:pPr indent="0" lvl="0" marL="0" rtl="0" algn="l">
              <a:spcBef>
                <a:spcPts val="0"/>
              </a:spcBef>
              <a:spcAft>
                <a:spcPts val="0"/>
              </a:spcAft>
              <a:buNone/>
            </a:pPr>
            <a:r>
              <a:rPr lang="en" sz="2100">
                <a:solidFill>
                  <a:srgbClr val="D5A6BD"/>
                </a:solidFill>
              </a:rPr>
              <a:t> [ 24   4 232]]</a:t>
            </a:r>
            <a:endParaRPr sz="1100">
              <a:solidFill>
                <a:srgbClr val="D5A6BD"/>
              </a:solidFill>
            </a:endParaRPr>
          </a:p>
        </p:txBody>
      </p:sp>
      <p:pic>
        <p:nvPicPr>
          <p:cNvPr id="809" name="Google Shape;809;p102"/>
          <p:cNvPicPr preferRelativeResize="0"/>
          <p:nvPr/>
        </p:nvPicPr>
        <p:blipFill>
          <a:blip r:embed="rId3">
            <a:alphaModFix/>
          </a:blip>
          <a:stretch>
            <a:fillRect/>
          </a:stretch>
        </p:blipFill>
        <p:spPr>
          <a:xfrm>
            <a:off x="4354999" y="1922925"/>
            <a:ext cx="3329824" cy="2911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2"/>
          <p:cNvSpPr txBox="1"/>
          <p:nvPr/>
        </p:nvSpPr>
        <p:spPr>
          <a:xfrm>
            <a:off x="2270050" y="98150"/>
            <a:ext cx="6723900" cy="3940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6100">
                <a:solidFill>
                  <a:srgbClr val="FFFFFF"/>
                </a:solidFill>
              </a:rPr>
              <a:t>PROPOSED </a:t>
            </a:r>
            <a:endParaRPr b="1" sz="6100">
              <a:solidFill>
                <a:srgbClr val="FFFFFF"/>
              </a:solidFill>
            </a:endParaRPr>
          </a:p>
          <a:p>
            <a:pPr indent="0" lvl="0" marL="0" rtl="0" algn="r">
              <a:spcBef>
                <a:spcPts val="0"/>
              </a:spcBef>
              <a:spcAft>
                <a:spcPts val="0"/>
              </a:spcAft>
              <a:buNone/>
            </a:pPr>
            <a:r>
              <a:rPr b="1" lang="en" sz="6100">
                <a:solidFill>
                  <a:srgbClr val="FFFFFF"/>
                </a:solidFill>
              </a:rPr>
              <a:t>WORK </a:t>
            </a:r>
            <a:endParaRPr b="1" sz="6100">
              <a:solidFill>
                <a:srgbClr val="FFFFFF"/>
              </a:solidFill>
            </a:endParaRPr>
          </a:p>
          <a:p>
            <a:pPr indent="0" lvl="0" marL="0" rtl="0" algn="r">
              <a:spcBef>
                <a:spcPts val="0"/>
              </a:spcBef>
              <a:spcAft>
                <a:spcPts val="0"/>
              </a:spcAft>
              <a:buNone/>
            </a:pPr>
            <a:r>
              <a:rPr b="1" lang="en" sz="6100">
                <a:solidFill>
                  <a:srgbClr val="FFFFFF"/>
                </a:solidFill>
              </a:rPr>
              <a:t>AND</a:t>
            </a:r>
            <a:endParaRPr b="1" sz="6100">
              <a:solidFill>
                <a:srgbClr val="FFFFFF"/>
              </a:solidFill>
            </a:endParaRPr>
          </a:p>
          <a:p>
            <a:pPr indent="0" lvl="0" marL="0" rtl="0" algn="r">
              <a:spcBef>
                <a:spcPts val="0"/>
              </a:spcBef>
              <a:spcAft>
                <a:spcPts val="0"/>
              </a:spcAft>
              <a:buNone/>
            </a:pPr>
            <a:r>
              <a:rPr b="1" lang="en" sz="6100">
                <a:solidFill>
                  <a:srgbClr val="FFFFFF"/>
                </a:solidFill>
              </a:rPr>
              <a:t>METHODOLOGY</a:t>
            </a:r>
            <a:endParaRPr b="1" sz="6100">
              <a:solidFill>
                <a:srgbClr val="FFFFFF"/>
              </a:solidFill>
            </a:endParaRPr>
          </a:p>
        </p:txBody>
      </p:sp>
      <p:sp>
        <p:nvSpPr>
          <p:cNvPr id="123" name="Google Shape;1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813" name="Shape 813"/>
        <p:cNvGrpSpPr/>
        <p:nvPr/>
      </p:nvGrpSpPr>
      <p:grpSpPr>
        <a:xfrm>
          <a:off x="0" y="0"/>
          <a:ext cx="0" cy="0"/>
          <a:chOff x="0" y="0"/>
          <a:chExt cx="0" cy="0"/>
        </a:xfrm>
      </p:grpSpPr>
      <p:sp>
        <p:nvSpPr>
          <p:cNvPr id="814" name="Google Shape;814;p103"/>
          <p:cNvSpPr txBox="1"/>
          <p:nvPr>
            <p:ph type="ctrTitle"/>
          </p:nvPr>
        </p:nvSpPr>
        <p:spPr>
          <a:xfrm>
            <a:off x="311700" y="21835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The Galaxy Classifier</a:t>
            </a:r>
            <a:endParaRPr>
              <a:solidFill>
                <a:srgbClr val="F1C232"/>
              </a:solidFill>
            </a:endParaRPr>
          </a:p>
        </p:txBody>
      </p:sp>
      <p:sp>
        <p:nvSpPr>
          <p:cNvPr id="815" name="Google Shape;815;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16" name="Google Shape;816;p103"/>
          <p:cNvSpPr txBox="1"/>
          <p:nvPr/>
        </p:nvSpPr>
        <p:spPr>
          <a:xfrm>
            <a:off x="642950" y="1010950"/>
            <a:ext cx="825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AD1DC"/>
                </a:solidFill>
              </a:rPr>
              <a:t>Now we </a:t>
            </a:r>
            <a:r>
              <a:rPr lang="en" sz="1800">
                <a:solidFill>
                  <a:srgbClr val="EAD1DC"/>
                </a:solidFill>
              </a:rPr>
              <a:t>introduce</a:t>
            </a:r>
            <a:r>
              <a:rPr lang="en" sz="1800">
                <a:solidFill>
                  <a:srgbClr val="EAD1DC"/>
                </a:solidFill>
              </a:rPr>
              <a:t> The Random Forest Classifier into the model which boosts the accuracy of the model to nearly 86.9%.</a:t>
            </a:r>
            <a:endParaRPr sz="2300">
              <a:solidFill>
                <a:srgbClr val="EAD1DC"/>
              </a:solidFill>
            </a:endParaRPr>
          </a:p>
        </p:txBody>
      </p:sp>
      <p:sp>
        <p:nvSpPr>
          <p:cNvPr id="817" name="Google Shape;817;p103"/>
          <p:cNvSpPr txBox="1"/>
          <p:nvPr/>
        </p:nvSpPr>
        <p:spPr>
          <a:xfrm>
            <a:off x="642950" y="2144975"/>
            <a:ext cx="33297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D5A6BD"/>
                </a:solidFill>
              </a:rPr>
              <a:t>The accuracy score: 0.8692307692307693</a:t>
            </a:r>
            <a:endParaRPr sz="2100">
              <a:solidFill>
                <a:srgbClr val="D5A6BD"/>
              </a:solidFill>
            </a:endParaRPr>
          </a:p>
          <a:p>
            <a:pPr indent="0" lvl="0" marL="0" rtl="0" algn="l">
              <a:spcBef>
                <a:spcPts val="0"/>
              </a:spcBef>
              <a:spcAft>
                <a:spcPts val="0"/>
              </a:spcAft>
              <a:buNone/>
            </a:pPr>
            <a:r>
              <a:rPr lang="en" sz="2100">
                <a:solidFill>
                  <a:srgbClr val="D5A6BD"/>
                </a:solidFill>
              </a:rPr>
              <a:t>Confusion matrix, with normalization</a:t>
            </a:r>
            <a:endParaRPr sz="2100">
              <a:solidFill>
                <a:srgbClr val="D5A6BD"/>
              </a:solidFill>
            </a:endParaRPr>
          </a:p>
          <a:p>
            <a:pPr indent="0" lvl="0" marL="0" rtl="0" algn="l">
              <a:spcBef>
                <a:spcPts val="0"/>
              </a:spcBef>
              <a:spcAft>
                <a:spcPts val="0"/>
              </a:spcAft>
              <a:buNone/>
            </a:pPr>
            <a:r>
              <a:rPr lang="en" sz="2100">
                <a:solidFill>
                  <a:srgbClr val="D5A6BD"/>
                </a:solidFill>
              </a:rPr>
              <a:t>[[212  35  13]</a:t>
            </a:r>
            <a:endParaRPr sz="2100">
              <a:solidFill>
                <a:srgbClr val="D5A6BD"/>
              </a:solidFill>
            </a:endParaRPr>
          </a:p>
          <a:p>
            <a:pPr indent="0" lvl="0" marL="0" rtl="0" algn="l">
              <a:spcBef>
                <a:spcPts val="0"/>
              </a:spcBef>
              <a:spcAft>
                <a:spcPts val="0"/>
              </a:spcAft>
              <a:buNone/>
            </a:pPr>
            <a:r>
              <a:rPr lang="en" sz="2100">
                <a:solidFill>
                  <a:srgbClr val="D5A6BD"/>
                </a:solidFill>
              </a:rPr>
              <a:t> [ 39 219   2]</a:t>
            </a:r>
            <a:endParaRPr sz="2100">
              <a:solidFill>
                <a:srgbClr val="D5A6BD"/>
              </a:solidFill>
            </a:endParaRPr>
          </a:p>
          <a:p>
            <a:pPr indent="0" lvl="0" marL="0" rtl="0" algn="l">
              <a:spcBef>
                <a:spcPts val="0"/>
              </a:spcBef>
              <a:spcAft>
                <a:spcPts val="0"/>
              </a:spcAft>
              <a:buNone/>
            </a:pPr>
            <a:r>
              <a:rPr lang="en" sz="2100">
                <a:solidFill>
                  <a:srgbClr val="D5A6BD"/>
                </a:solidFill>
              </a:rPr>
              <a:t> [ 12   1 247]]</a:t>
            </a:r>
            <a:endParaRPr sz="2100">
              <a:solidFill>
                <a:srgbClr val="D5A6BD"/>
              </a:solidFill>
            </a:endParaRPr>
          </a:p>
        </p:txBody>
      </p:sp>
      <p:pic>
        <p:nvPicPr>
          <p:cNvPr id="818" name="Google Shape;818;p103"/>
          <p:cNvPicPr preferRelativeResize="0"/>
          <p:nvPr/>
        </p:nvPicPr>
        <p:blipFill>
          <a:blip r:embed="rId3">
            <a:alphaModFix/>
          </a:blip>
          <a:stretch>
            <a:fillRect/>
          </a:stretch>
        </p:blipFill>
        <p:spPr>
          <a:xfrm>
            <a:off x="4329150" y="1749850"/>
            <a:ext cx="3398599" cy="30558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822" name="Shape 822"/>
        <p:cNvGrpSpPr/>
        <p:nvPr/>
      </p:nvGrpSpPr>
      <p:grpSpPr>
        <a:xfrm>
          <a:off x="0" y="0"/>
          <a:ext cx="0" cy="0"/>
          <a:chOff x="0" y="0"/>
          <a:chExt cx="0" cy="0"/>
        </a:xfrm>
      </p:grpSpPr>
      <p:sp>
        <p:nvSpPr>
          <p:cNvPr id="823" name="Google Shape;823;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24" name="Google Shape;824;p104"/>
          <p:cNvSpPr txBox="1"/>
          <p:nvPr>
            <p:ph type="ctrTitle"/>
          </p:nvPr>
        </p:nvSpPr>
        <p:spPr>
          <a:xfrm>
            <a:off x="311700" y="21835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The Galaxy Classifier</a:t>
            </a:r>
            <a:endParaRPr>
              <a:solidFill>
                <a:srgbClr val="F1C232"/>
              </a:solidFill>
            </a:endParaRPr>
          </a:p>
        </p:txBody>
      </p:sp>
      <p:sp>
        <p:nvSpPr>
          <p:cNvPr id="825" name="Google Shape;825;p104"/>
          <p:cNvSpPr txBox="1"/>
          <p:nvPr/>
        </p:nvSpPr>
        <p:spPr>
          <a:xfrm>
            <a:off x="553250" y="1097850"/>
            <a:ext cx="80529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EAD1DC"/>
                </a:solidFill>
              </a:rPr>
              <a:t>The galaxy </a:t>
            </a:r>
            <a:r>
              <a:rPr lang="en" sz="1700">
                <a:solidFill>
                  <a:srgbClr val="EAD1DC"/>
                </a:solidFill>
              </a:rPr>
              <a:t>classifier</a:t>
            </a:r>
            <a:r>
              <a:rPr lang="en" sz="1700">
                <a:solidFill>
                  <a:srgbClr val="EAD1DC"/>
                </a:solidFill>
              </a:rPr>
              <a:t> is such a model that takes the images of distant galaxies with the help of five  </a:t>
            </a:r>
            <a:r>
              <a:rPr lang="en" sz="1700">
                <a:solidFill>
                  <a:srgbClr val="EAD1DC"/>
                </a:solidFill>
              </a:rPr>
              <a:t>sloan</a:t>
            </a:r>
            <a:r>
              <a:rPr lang="en" sz="1700">
                <a:solidFill>
                  <a:srgbClr val="EAD1DC"/>
                </a:solidFill>
              </a:rPr>
              <a:t> filter and are classified into spiral, </a:t>
            </a:r>
            <a:r>
              <a:rPr lang="en" sz="1700">
                <a:solidFill>
                  <a:srgbClr val="EAD1DC"/>
                </a:solidFill>
              </a:rPr>
              <a:t>elliptical</a:t>
            </a:r>
            <a:r>
              <a:rPr lang="en" sz="1700">
                <a:solidFill>
                  <a:srgbClr val="EAD1DC"/>
                </a:solidFill>
              </a:rPr>
              <a:t> and irregular galaxies. We do it with the help of random forest classifier and use confusion matrix to obtain the accuracy of the model.</a:t>
            </a:r>
            <a:endParaRPr sz="1700">
              <a:solidFill>
                <a:srgbClr val="EAD1DC"/>
              </a:solidFill>
            </a:endParaRPr>
          </a:p>
          <a:p>
            <a:pPr indent="0" lvl="0" marL="0" rtl="0" algn="l">
              <a:spcBef>
                <a:spcPts val="0"/>
              </a:spcBef>
              <a:spcAft>
                <a:spcPts val="0"/>
              </a:spcAft>
              <a:buNone/>
            </a:pPr>
            <a:r>
              <a:t/>
            </a:r>
            <a:endParaRPr sz="1700">
              <a:solidFill>
                <a:srgbClr val="EAD1DC"/>
              </a:solidFill>
            </a:endParaRPr>
          </a:p>
          <a:p>
            <a:pPr indent="0" lvl="0" marL="0" rtl="0" algn="l">
              <a:spcBef>
                <a:spcPts val="0"/>
              </a:spcBef>
              <a:spcAft>
                <a:spcPts val="0"/>
              </a:spcAft>
              <a:buNone/>
            </a:pPr>
            <a:r>
              <a:rPr lang="en" sz="1700">
                <a:solidFill>
                  <a:srgbClr val="EAD1DC"/>
                </a:solidFill>
              </a:rPr>
              <a:t>To enhance this model, we can try integrating it with mobile or small devices and make it available to common user who keep genuine interest in universe, space and galaxies.</a:t>
            </a:r>
            <a:endParaRPr sz="1700">
              <a:solidFill>
                <a:srgbClr val="EAD1DC"/>
              </a:solidFill>
            </a:endParaRPr>
          </a:p>
          <a:p>
            <a:pPr indent="0" lvl="0" marL="0" rtl="0" algn="l">
              <a:spcBef>
                <a:spcPts val="0"/>
              </a:spcBef>
              <a:spcAft>
                <a:spcPts val="0"/>
              </a:spcAft>
              <a:buNone/>
            </a:pPr>
            <a:r>
              <a:rPr lang="en" sz="1700">
                <a:solidFill>
                  <a:srgbClr val="EAD1DC"/>
                </a:solidFill>
              </a:rPr>
              <a:t>The model can be further </a:t>
            </a:r>
            <a:r>
              <a:rPr lang="en" sz="1700">
                <a:solidFill>
                  <a:srgbClr val="EAD1DC"/>
                </a:solidFill>
              </a:rPr>
              <a:t>enhanced</a:t>
            </a:r>
            <a:r>
              <a:rPr lang="en" sz="1700">
                <a:solidFill>
                  <a:srgbClr val="EAD1DC"/>
                </a:solidFill>
              </a:rPr>
              <a:t> by improving the accuracy.</a:t>
            </a:r>
            <a:endParaRPr sz="1700">
              <a:solidFill>
                <a:srgbClr val="EAD1DC"/>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05"/>
          <p:cNvSpPr txBox="1"/>
          <p:nvPr>
            <p:ph type="title"/>
          </p:nvPr>
        </p:nvSpPr>
        <p:spPr>
          <a:xfrm>
            <a:off x="311700" y="221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E700"/>
                </a:solidFill>
                <a:latin typeface="Montserrat"/>
                <a:ea typeface="Montserrat"/>
                <a:cs typeface="Montserrat"/>
                <a:sym typeface="Montserrat"/>
              </a:rPr>
              <a:t>References</a:t>
            </a:r>
            <a:endParaRPr b="1">
              <a:solidFill>
                <a:srgbClr val="FFE700"/>
              </a:solidFill>
              <a:latin typeface="Montserrat"/>
              <a:ea typeface="Montserrat"/>
              <a:cs typeface="Montserrat"/>
              <a:sym typeface="Montserrat"/>
            </a:endParaRPr>
          </a:p>
        </p:txBody>
      </p:sp>
      <p:sp>
        <p:nvSpPr>
          <p:cNvPr id="831" name="Google Shape;831;p105"/>
          <p:cNvSpPr txBox="1"/>
          <p:nvPr>
            <p:ph idx="1" type="body"/>
          </p:nvPr>
        </p:nvSpPr>
        <p:spPr>
          <a:xfrm>
            <a:off x="311700" y="879800"/>
            <a:ext cx="8520600" cy="3904500"/>
          </a:xfrm>
          <a:prstGeom prst="rect">
            <a:avLst/>
          </a:prstGeom>
        </p:spPr>
        <p:txBody>
          <a:bodyPr anchorCtr="0" anchor="t" bIns="91425" lIns="91425" spcFirstLastPara="1" rIns="91425" wrap="square" tIns="91425">
            <a:normAutofit lnSpcReduction="20000"/>
          </a:bodyPr>
          <a:lstStyle/>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3"/>
              </a:rPr>
              <a:t>http://ogrisel.github.io/scikit-learn.org/sklearn-tutorial/tutorial/astronomy/regression.html</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4"/>
              </a:rPr>
              <a:t>https://byjus.com/physics/hubbles-law/</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5"/>
              </a:rPr>
              <a:t>https://hubblesite.org/science/galaxies</a:t>
            </a:r>
            <a:r>
              <a:rPr lang="en" sz="1600">
                <a:solidFill>
                  <a:srgbClr val="FFFFFF"/>
                </a:solidFill>
              </a:rPr>
              <a:t> </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6"/>
              </a:rPr>
              <a:t>https://www.dataschool.io/simple-guide-to-confusion-matrix-terminology/</a:t>
            </a:r>
            <a:r>
              <a:rPr lang="en" sz="1600">
                <a:solidFill>
                  <a:srgbClr val="FFFFFF"/>
                </a:solidFill>
              </a:rPr>
              <a:t> </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7"/>
              </a:rPr>
              <a:t>https://www.machinecurve.com/index.php/2020/05/05/how-to-create-a-confusion-matrix-with-scikit-learn/</a:t>
            </a:r>
            <a:r>
              <a:rPr lang="en" sz="1600">
                <a:solidFill>
                  <a:srgbClr val="FFFFFF"/>
                </a:solidFill>
              </a:rPr>
              <a:t> </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8"/>
              </a:rPr>
              <a:t>https://iopscience.iop.org/article/10.1088/0004-637X/702/2/1502</a:t>
            </a:r>
            <a:r>
              <a:rPr lang="en" sz="1600">
                <a:solidFill>
                  <a:srgbClr val="FFFFFF"/>
                </a:solidFill>
              </a:rPr>
              <a:t> </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9"/>
              </a:rPr>
              <a:t>https://www.omnicalculator.com/physics/redshift</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0"/>
              </a:rPr>
              <a:t>https://www.zooniverse.org/projects/zookeeper/galaxy-zoo/classify</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1"/>
              </a:rPr>
              <a:t>https://www.academia.edu/43454704/Predicting_Redshifts_and_Morphology_of_Galaxies_with_Flux_Magnitude</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2"/>
              </a:rPr>
              <a:t>https://www.researchgate.net/publication/266319771_Estimating_Spectroscopic_Redshifts_by_Using_k_Nearest_Neighbors_Regression_I_Description_of_Method_and_Analysis</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3"/>
              </a:rPr>
              <a:t>https://www.researchgate.net/publication/271325246_Photometric_redshift_estimation_based_on_data_mining_with_PhotoRApToR</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4"/>
              </a:rPr>
              <a:t>https://www.researchgate.net/publication/2236709_Estimating_photometric_redshifts_with_artificial_neural_networks</a:t>
            </a:r>
            <a:endParaRPr sz="1600">
              <a:solidFill>
                <a:srgbClr val="FFFFFF"/>
              </a:solidFill>
            </a:endParaRPr>
          </a:p>
        </p:txBody>
      </p:sp>
      <p:sp>
        <p:nvSpPr>
          <p:cNvPr id="832" name="Google Shape;832;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10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38" name="Google Shape;838;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